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5" r:id="rId4"/>
    <p:sldId id="263" r:id="rId5"/>
    <p:sldId id="326" r:id="rId6"/>
    <p:sldId id="327" r:id="rId7"/>
    <p:sldId id="328" r:id="rId8"/>
    <p:sldId id="332" r:id="rId9"/>
    <p:sldId id="331" r:id="rId10"/>
    <p:sldId id="329" r:id="rId11"/>
    <p:sldId id="330" r:id="rId12"/>
    <p:sldId id="333" r:id="rId13"/>
    <p:sldId id="334" r:id="rId14"/>
    <p:sldId id="261" r:id="rId15"/>
  </p:sldIdLst>
  <p:sldSz cx="9904413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표지" id="{39A16F80-A074-4147-80B7-4FDC562C2075}">
          <p14:sldIdLst>
            <p14:sldId id="256"/>
          </p14:sldIdLst>
        </p14:section>
        <p14:section name="목차" id="{FA4D1EC3-A2A8-4583-AC0E-4A401B3C5796}">
          <p14:sldIdLst>
            <p14:sldId id="257"/>
          </p14:sldIdLst>
        </p14:section>
        <p14:section name="매뉴얼" id="{D4537E43-5D4D-4C60-922D-C5227B12DE5E}">
          <p14:sldIdLst>
            <p14:sldId id="275"/>
            <p14:sldId id="263"/>
            <p14:sldId id="326"/>
            <p14:sldId id="327"/>
            <p14:sldId id="328"/>
            <p14:sldId id="332"/>
            <p14:sldId id="331"/>
            <p14:sldId id="329"/>
            <p14:sldId id="330"/>
            <p14:sldId id="333"/>
            <p14:sldId id="334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666666"/>
    <a:srgbClr val="8E8E91"/>
    <a:srgbClr val="5F6368"/>
    <a:srgbClr val="9AA0A6"/>
    <a:srgbClr val="202124"/>
    <a:srgbClr val="F93245"/>
    <a:srgbClr val="0081E4"/>
    <a:srgbClr val="F1F1F1"/>
    <a:srgbClr val="054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2" autoAdjust="0"/>
    <p:restoredTop sz="96353" autoAdjust="0"/>
  </p:normalViewPr>
  <p:slideViewPr>
    <p:cSldViewPr snapToGrid="0">
      <p:cViewPr varScale="1">
        <p:scale>
          <a:sx n="114" d="100"/>
          <a:sy n="114" d="100"/>
        </p:scale>
        <p:origin x="1206" y="108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D32B8-B42A-4C8B-9420-E8EC6ECD3377}" type="datetimeFigureOut">
              <a:rPr lang="ko-KR" altLang="en-US" smtClean="0"/>
              <a:t>2024-03-27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EDFA1-44A9-402C-B337-2D3D2B4AB4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37477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980E4-1C02-41F1-8F37-E21EAF235CB6}" type="datetimeFigureOut">
              <a:rPr lang="ko-KR" altLang="en-US" smtClean="0"/>
              <a:t>2024-03-27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DE05-D02D-45FE-93C4-29F653CB35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2033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114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0892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07615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52834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89196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90332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42982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67903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4200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8078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0081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 descr="개체이(가) 표시된 사진&#10;&#10;자동 생성된 설명">
            <a:extLst>
              <a:ext uri="{FF2B5EF4-FFF2-40B4-BE49-F238E27FC236}">
                <a16:creationId xmlns:a16="http://schemas.microsoft.com/office/drawing/2014/main" id="{2953C9FB-AA57-4415-9334-66A0182B0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491" r="1002"/>
          <a:stretch/>
        </p:blipFill>
        <p:spPr>
          <a:xfrm>
            <a:off x="4559300" y="6460912"/>
            <a:ext cx="785813" cy="21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DA36B-7F3A-4BD7-B637-731FAF157D90}"/>
              </a:ext>
            </a:extLst>
          </p:cNvPr>
          <p:cNvSpPr txBox="1"/>
          <p:nvPr userDrawn="1"/>
        </p:nvSpPr>
        <p:spPr>
          <a:xfrm>
            <a:off x="3657600" y="2785312"/>
            <a:ext cx="5503345" cy="1090900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>
            <a:noAutofit/>
          </a:bodyPr>
          <a:lstStyle/>
          <a:p>
            <a:pPr algn="r"/>
            <a:r>
              <a:rPr lang="ko-KR" altLang="en-US" sz="28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서울대학교 </a:t>
            </a:r>
            <a:r>
              <a:rPr lang="en-US" altLang="ko-KR" sz="28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S-CARD </a:t>
            </a:r>
            <a:r>
              <a:rPr lang="ko-KR" altLang="en-US" sz="28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온라인 </a:t>
            </a:r>
            <a:r>
              <a:rPr lang="ko-KR" altLang="en-US" sz="2800" b="1" dirty="0" err="1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발급</a:t>
            </a:r>
            <a:r>
              <a:rPr lang="ko-KR" altLang="en-US" sz="3600" b="1" dirty="0" err="1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매뉴얼</a:t>
            </a:r>
            <a:r>
              <a:rPr lang="ko-KR" altLang="en-US" sz="36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sz="36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sz="36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사용자</a:t>
            </a:r>
            <a:r>
              <a:rPr lang="en-US" altLang="ko-KR" sz="36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)</a:t>
            </a:r>
            <a:endParaRPr lang="ko-KR" altLang="en-US" sz="36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616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>
            <a:extLst>
              <a:ext uri="{FF2B5EF4-FFF2-40B4-BE49-F238E27FC236}">
                <a16:creationId xmlns:a16="http://schemas.microsoft.com/office/drawing/2014/main" id="{318032B0-1E6B-4E57-8392-0C5DF39A5E57}"/>
              </a:ext>
            </a:extLst>
          </p:cNvPr>
          <p:cNvSpPr/>
          <p:nvPr userDrawn="1"/>
        </p:nvSpPr>
        <p:spPr>
          <a:xfrm>
            <a:off x="1208207" y="1600359"/>
            <a:ext cx="1296000" cy="432000"/>
          </a:xfrm>
          <a:prstGeom prst="rect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00000"/>
              </a:lnSpc>
            </a:pPr>
            <a:r>
              <a:rPr lang="en-US" altLang="ko-KR" sz="2000" b="1" baseline="0" dirty="0">
                <a:solidFill>
                  <a:srgbClr val="0081E4"/>
                </a:solidFill>
                <a:latin typeface="+mn-ea"/>
                <a:ea typeface="+mn-ea"/>
              </a:rPr>
              <a:t>Contents</a:t>
            </a:r>
            <a:endParaRPr lang="en-US" altLang="ko-KR" sz="2000" b="1" dirty="0">
              <a:solidFill>
                <a:srgbClr val="0081E4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405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속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9C9A7B12-8A4C-489A-9C84-C44FE78C8647}"/>
              </a:ext>
            </a:extLst>
          </p:cNvPr>
          <p:cNvCxnSpPr>
            <a:cxnSpLocks/>
          </p:cNvCxnSpPr>
          <p:nvPr userDrawn="1"/>
        </p:nvCxnSpPr>
        <p:spPr>
          <a:xfrm>
            <a:off x="3064413" y="0"/>
            <a:ext cx="0" cy="685799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 userDrawn="1"/>
        </p:nvSpPr>
        <p:spPr>
          <a:xfrm>
            <a:off x="0" y="0"/>
            <a:ext cx="306261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587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속지2">
    <p:bg>
      <p:bgPr>
        <a:solidFill>
          <a:srgbClr val="0081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76742254-446E-4795-8E3D-66F8BB908DB6}"/>
              </a:ext>
            </a:extLst>
          </p:cNvPr>
          <p:cNvSpPr/>
          <p:nvPr userDrawn="1"/>
        </p:nvSpPr>
        <p:spPr>
          <a:xfrm>
            <a:off x="3064413" y="0"/>
            <a:ext cx="6840000" cy="6857996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688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속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E5749D2D-0AE0-499A-A07D-99BCEC455FD6}"/>
              </a:ext>
            </a:extLst>
          </p:cNvPr>
          <p:cNvSpPr/>
          <p:nvPr userDrawn="1"/>
        </p:nvSpPr>
        <p:spPr>
          <a:xfrm>
            <a:off x="3064413" y="0"/>
            <a:ext cx="6840000" cy="685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975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93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무리">
    <p:bg>
      <p:bgPr>
        <a:solidFill>
          <a:srgbClr val="0081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7850BA93-F3F6-4F6C-A2EB-D5A17B330097}"/>
              </a:ext>
            </a:extLst>
          </p:cNvPr>
          <p:cNvSpPr/>
          <p:nvPr userDrawn="1"/>
        </p:nvSpPr>
        <p:spPr>
          <a:xfrm>
            <a:off x="0" y="3105000"/>
            <a:ext cx="9904412" cy="648000"/>
          </a:xfrm>
          <a:prstGeom prst="rect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altLang="ko-KR" sz="4400" b="1" baseline="0" dirty="0">
                <a:solidFill>
                  <a:schemeClr val="bg1"/>
                </a:solidFill>
                <a:latin typeface="+mn-ea"/>
                <a:ea typeface="+mn-ea"/>
              </a:rPr>
              <a:t>THANK YOU</a:t>
            </a:r>
            <a:endParaRPr lang="en-US" altLang="ko-KR" sz="4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 descr="개체이(가) 표시된 사진&#10;&#10;자동 생성된 설명">
            <a:extLst>
              <a:ext uri="{FF2B5EF4-FFF2-40B4-BE49-F238E27FC236}">
                <a16:creationId xmlns:a16="http://schemas.microsoft.com/office/drawing/2014/main" id="{8BD05049-2C59-470F-B7D3-9B5F0A5EE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491" r="1002"/>
          <a:stretch/>
        </p:blipFill>
        <p:spPr>
          <a:xfrm>
            <a:off x="4559300" y="6460912"/>
            <a:ext cx="785813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6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63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3" r:id="rId4"/>
    <p:sldLayoutId id="2147483681" r:id="rId5"/>
    <p:sldLayoutId id="2147483684" r:id="rId6"/>
    <p:sldLayoutId id="2147483682" r:id="rId7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dt.snu.ac.k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642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70015" y="306001"/>
            <a:ext cx="9392712" cy="5341062"/>
            <a:chOff x="270015" y="306001"/>
            <a:chExt cx="9392712" cy="5341062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464178A3-2A03-446B-BE8F-AE24FAB0C4C2}"/>
                </a:ext>
              </a:extLst>
            </p:cNvPr>
            <p:cNvSpPr/>
            <p:nvPr/>
          </p:nvSpPr>
          <p:spPr>
            <a:xfrm>
              <a:off x="270016" y="1453063"/>
              <a:ext cx="1368000" cy="234000"/>
            </a:xfrm>
            <a:prstGeom prst="rect">
              <a:avLst/>
            </a:prstGeom>
            <a:solidFill>
              <a:srgbClr val="0081E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+mn-ea"/>
                </a:rPr>
                <a:t>S-CARD </a:t>
              </a:r>
              <a:r>
                <a:rPr lang="ko-KR" altLang="en-US" sz="800" b="1" dirty="0">
                  <a:solidFill>
                    <a:schemeClr val="bg1"/>
                  </a:solidFill>
                  <a:latin typeface="+mn-ea"/>
                </a:rPr>
                <a:t>발급 수정 하기</a:t>
              </a: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07E65501-91A7-4F69-B69A-0F993D12337B}"/>
                </a:ext>
              </a:extLst>
            </p:cNvPr>
            <p:cNvSpPr/>
            <p:nvPr/>
          </p:nvSpPr>
          <p:spPr>
            <a:xfrm>
              <a:off x="270015" y="1687063"/>
              <a:ext cx="2520000" cy="39600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>
                <a:lnSpc>
                  <a:spcPct val="150000"/>
                </a:lnSpc>
              </a:pP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1. 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학번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/</a:t>
              </a:r>
              <a:r>
                <a:rPr lang="ko-KR" altLang="en-US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사번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클릭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15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신청된 목록의 학번</a:t>
              </a:r>
              <a:r>
                <a:rPr lang="en-US" altLang="ko-KR" sz="15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/</a:t>
              </a:r>
              <a:r>
                <a:rPr lang="ko-KR" altLang="en-US" sz="1500" b="1" dirty="0" err="1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사번클릭</a:t>
              </a:r>
              <a:endParaRPr lang="en-US" altLang="ko-KR" sz="1500" b="1" dirty="0">
                <a:solidFill>
                  <a:schemeClr val="accent1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ko-KR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ko-KR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grpSp>
          <p:nvGrpSpPr>
            <p:cNvPr id="128" name="그룹 127">
              <a:extLst>
                <a:ext uri="{FF2B5EF4-FFF2-40B4-BE49-F238E27FC236}">
                  <a16:creationId xmlns:a16="http://schemas.microsoft.com/office/drawing/2014/main" id="{1DAB8AE0-4EA4-4341-8A5B-6EF61DF49ACB}"/>
                </a:ext>
              </a:extLst>
            </p:cNvPr>
            <p:cNvGrpSpPr/>
            <p:nvPr/>
          </p:nvGrpSpPr>
          <p:grpSpPr>
            <a:xfrm>
              <a:off x="270015" y="306001"/>
              <a:ext cx="882000" cy="180000"/>
              <a:chOff x="468000" y="301238"/>
              <a:chExt cx="882000" cy="180000"/>
            </a:xfrm>
          </p:grpSpPr>
          <p:sp>
            <p:nvSpPr>
              <p:cNvPr id="129" name="직사각형 128">
                <a:extLst>
                  <a:ext uri="{FF2B5EF4-FFF2-40B4-BE49-F238E27FC236}">
                    <a16:creationId xmlns:a16="http://schemas.microsoft.com/office/drawing/2014/main" id="{9C785AC8-073E-4797-9B7B-6D3C4CEB46A4}"/>
                  </a:ext>
                </a:extLst>
              </p:cNvPr>
              <p:cNvSpPr/>
              <p:nvPr/>
            </p:nvSpPr>
            <p:spPr>
              <a:xfrm>
                <a:off x="1116000" y="301238"/>
                <a:ext cx="234000" cy="1800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lvl="0" algn="ctr">
                  <a:defRPr/>
                </a:pPr>
                <a:fld id="{AEAC297E-4BA5-4AEC-B34D-5798F38C743F}" type="slidenum">
                  <a:rPr lang="ko-KR" altLang="en-US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pPr lvl="0" algn="ctr">
                    <a:defRPr/>
                  </a:pPr>
                  <a:t>10</a:t>
                </a:fld>
                <a:endPara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0" name="직사각형 129">
                <a:extLst>
                  <a:ext uri="{FF2B5EF4-FFF2-40B4-BE49-F238E27FC236}">
                    <a16:creationId xmlns:a16="http://schemas.microsoft.com/office/drawing/2014/main" id="{127DCCD0-4D86-4725-8E31-A1A566B4A62E}"/>
                  </a:ext>
                </a:extLst>
              </p:cNvPr>
              <p:cNvSpPr/>
              <p:nvPr/>
            </p:nvSpPr>
            <p:spPr>
              <a:xfrm>
                <a:off x="468000" y="301238"/>
                <a:ext cx="648000" cy="1800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ko-KR" altLang="en-US" sz="800" b="1" dirty="0">
                    <a:solidFill>
                      <a:srgbClr val="0081E4"/>
                    </a:solidFill>
                    <a:latin typeface="+mn-ea"/>
                  </a:rPr>
                  <a:t>시작하기</a:t>
                </a:r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1C37D1C-AC08-4C51-9B4E-C1157DE182FC}"/>
                </a:ext>
              </a:extLst>
            </p:cNvPr>
            <p:cNvGrpSpPr/>
            <p:nvPr/>
          </p:nvGrpSpPr>
          <p:grpSpPr>
            <a:xfrm>
              <a:off x="3260406" y="495456"/>
              <a:ext cx="1728000" cy="468000"/>
              <a:chOff x="3478413" y="1453063"/>
              <a:chExt cx="1728000" cy="468000"/>
            </a:xfrm>
          </p:grpSpPr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1228F9C0-3A8B-4F58-A754-7901C4BF07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8413" y="1911589"/>
                <a:ext cx="1728000" cy="9474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50E12026-ADC6-4AD7-BB80-C5CF9B6251BD}"/>
                  </a:ext>
                </a:extLst>
              </p:cNvPr>
              <p:cNvSpPr/>
              <p:nvPr/>
            </p:nvSpPr>
            <p:spPr>
              <a:xfrm>
                <a:off x="3478413" y="1453063"/>
                <a:ext cx="1728000" cy="4680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S-CARD (</a:t>
                </a:r>
                <a:r>
                  <a:rPr lang="ko-KR" altLang="en-US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재</a:t>
                </a:r>
                <a:r>
                  <a:rPr lang="en-US" altLang="ko-KR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)</a:t>
                </a:r>
                <a:r>
                  <a:rPr lang="ko-KR" altLang="en-US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발급 신청 조회</a:t>
                </a:r>
              </a:p>
            </p:txBody>
          </p:sp>
        </p:grp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5702" y="1081158"/>
              <a:ext cx="6407025" cy="4496076"/>
            </a:xfrm>
            <a:prstGeom prst="rect">
              <a:avLst/>
            </a:prstGeom>
          </p:spPr>
        </p:pic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3526BCBB-3794-4F4F-BD1D-F1F5DE4CD721}"/>
                </a:ext>
              </a:extLst>
            </p:cNvPr>
            <p:cNvSpPr/>
            <p:nvPr/>
          </p:nvSpPr>
          <p:spPr>
            <a:xfrm>
              <a:off x="4528717" y="2315734"/>
              <a:ext cx="234000" cy="234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latin typeface="+mn-ea"/>
                </a:rPr>
                <a:t>1</a:t>
              </a:r>
              <a:endParaRPr lang="ko-KR" altLang="en-US" sz="1000" b="1" dirty="0">
                <a:latin typeface="+mn-ea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178057" y="2500786"/>
              <a:ext cx="112943" cy="2169913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4645717" y="2501288"/>
              <a:ext cx="4637562" cy="249048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" name="Picture 83" descr="hand_w">
              <a:extLst>
                <a:ext uri="{FF2B5EF4-FFF2-40B4-BE49-F238E27FC236}">
                  <a16:creationId xmlns:a16="http://schemas.microsoft.com/office/drawing/2014/main" id="{1E3059C9-EF6E-45CE-AE57-20E669C2F92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2">
                  <a:lumMod val="20000"/>
                  <a:lumOff val="8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5042086">
              <a:off x="6151597" y="2672664"/>
              <a:ext cx="341475" cy="232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9701" y="1484198"/>
              <a:ext cx="640849" cy="112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653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70015" y="306001"/>
            <a:ext cx="9380612" cy="6186011"/>
            <a:chOff x="270015" y="306001"/>
            <a:chExt cx="9380612" cy="6186011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464178A3-2A03-446B-BE8F-AE24FAB0C4C2}"/>
                </a:ext>
              </a:extLst>
            </p:cNvPr>
            <p:cNvSpPr/>
            <p:nvPr/>
          </p:nvSpPr>
          <p:spPr>
            <a:xfrm>
              <a:off x="270016" y="1453063"/>
              <a:ext cx="1368000" cy="234000"/>
            </a:xfrm>
            <a:prstGeom prst="rect">
              <a:avLst/>
            </a:prstGeom>
            <a:solidFill>
              <a:srgbClr val="0081E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+mn-ea"/>
                </a:rPr>
                <a:t>S-CARD </a:t>
              </a:r>
              <a:r>
                <a:rPr lang="ko-KR" altLang="en-US" sz="800" b="1" dirty="0">
                  <a:solidFill>
                    <a:schemeClr val="bg1"/>
                  </a:solidFill>
                  <a:latin typeface="+mn-ea"/>
                </a:rPr>
                <a:t>발급 수정 하기</a:t>
              </a: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07E65501-91A7-4F69-B69A-0F993D12337B}"/>
                </a:ext>
              </a:extLst>
            </p:cNvPr>
            <p:cNvSpPr/>
            <p:nvPr/>
          </p:nvSpPr>
          <p:spPr>
            <a:xfrm>
              <a:off x="270015" y="1687063"/>
              <a:ext cx="2520000" cy="39600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>
                <a:lnSpc>
                  <a:spcPct val="150000"/>
                </a:lnSpc>
              </a:pP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1. “</a:t>
              </a:r>
              <a:r>
                <a:rPr lang="ko-KR" altLang="en-US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수정하기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”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버튼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14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신청 구분 변경 가능</a:t>
              </a:r>
              <a:endParaRPr lang="en-US" altLang="ko-KR" sz="1400" b="1" dirty="0">
                <a:solidFill>
                  <a:schemeClr val="accent1">
                    <a:lumMod val="75000"/>
                  </a:schemeClr>
                </a:solidFill>
                <a:latin typeface="+mn-ea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14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사진 </a:t>
              </a:r>
              <a:r>
                <a:rPr lang="en-US" altLang="ko-KR" sz="14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(</a:t>
              </a:r>
              <a:r>
                <a:rPr lang="ko-KR" altLang="en-US" sz="14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직접 등록 시만 가능</a:t>
              </a:r>
              <a:r>
                <a:rPr lang="en-US" altLang="ko-KR" sz="14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)</a:t>
              </a: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14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수령 장소 변경 가능</a:t>
              </a:r>
              <a:endParaRPr lang="en-US" altLang="ko-KR" sz="1400" b="1" dirty="0">
                <a:solidFill>
                  <a:schemeClr val="accent1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ko-KR" sz="1400" b="1" dirty="0">
                <a:solidFill>
                  <a:schemeClr val="accent1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3. “</a:t>
              </a:r>
              <a:r>
                <a:rPr lang="ko-KR" altLang="en-US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신청 취소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”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버튼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14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신청된 내역 취소 및 삭제</a:t>
              </a:r>
              <a:endParaRPr lang="en-US" altLang="ko-KR" sz="1400" b="1" dirty="0">
                <a:solidFill>
                  <a:schemeClr val="accent1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ko-KR" sz="1400" b="1" dirty="0">
                <a:solidFill>
                  <a:schemeClr val="accent1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4. “</a:t>
              </a:r>
              <a:r>
                <a:rPr lang="ko-KR" altLang="en-US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목록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”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버튼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14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신청된 조회 화면으로 이동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ko-KR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ko-KR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grpSp>
          <p:nvGrpSpPr>
            <p:cNvPr id="128" name="그룹 127">
              <a:extLst>
                <a:ext uri="{FF2B5EF4-FFF2-40B4-BE49-F238E27FC236}">
                  <a16:creationId xmlns:a16="http://schemas.microsoft.com/office/drawing/2014/main" id="{1DAB8AE0-4EA4-4341-8A5B-6EF61DF49ACB}"/>
                </a:ext>
              </a:extLst>
            </p:cNvPr>
            <p:cNvGrpSpPr/>
            <p:nvPr/>
          </p:nvGrpSpPr>
          <p:grpSpPr>
            <a:xfrm>
              <a:off x="270015" y="306001"/>
              <a:ext cx="882000" cy="180000"/>
              <a:chOff x="468000" y="301238"/>
              <a:chExt cx="882000" cy="180000"/>
            </a:xfrm>
          </p:grpSpPr>
          <p:sp>
            <p:nvSpPr>
              <p:cNvPr id="129" name="직사각형 128">
                <a:extLst>
                  <a:ext uri="{FF2B5EF4-FFF2-40B4-BE49-F238E27FC236}">
                    <a16:creationId xmlns:a16="http://schemas.microsoft.com/office/drawing/2014/main" id="{9C785AC8-073E-4797-9B7B-6D3C4CEB46A4}"/>
                  </a:ext>
                </a:extLst>
              </p:cNvPr>
              <p:cNvSpPr/>
              <p:nvPr/>
            </p:nvSpPr>
            <p:spPr>
              <a:xfrm>
                <a:off x="1116000" y="301238"/>
                <a:ext cx="234000" cy="1800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lvl="0" algn="ctr">
                  <a:defRPr/>
                </a:pPr>
                <a:fld id="{AEAC297E-4BA5-4AEC-B34D-5798F38C743F}" type="slidenum">
                  <a:rPr lang="ko-KR" altLang="en-US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pPr lvl="0" algn="ctr">
                    <a:defRPr/>
                  </a:pPr>
                  <a:t>11</a:t>
                </a:fld>
                <a:endPara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0" name="직사각형 129">
                <a:extLst>
                  <a:ext uri="{FF2B5EF4-FFF2-40B4-BE49-F238E27FC236}">
                    <a16:creationId xmlns:a16="http://schemas.microsoft.com/office/drawing/2014/main" id="{127DCCD0-4D86-4725-8E31-A1A566B4A62E}"/>
                  </a:ext>
                </a:extLst>
              </p:cNvPr>
              <p:cNvSpPr/>
              <p:nvPr/>
            </p:nvSpPr>
            <p:spPr>
              <a:xfrm>
                <a:off x="468000" y="301238"/>
                <a:ext cx="648000" cy="1800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ko-KR" altLang="en-US" sz="800" b="1" dirty="0">
                    <a:solidFill>
                      <a:srgbClr val="0081E4"/>
                    </a:solidFill>
                    <a:latin typeface="+mn-ea"/>
                  </a:rPr>
                  <a:t>시작하기</a:t>
                </a:r>
              </a:p>
            </p:txBody>
          </p:sp>
        </p:grp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F23B2A43-3FC1-4479-8DBA-88ADAF9E92BC}"/>
                </a:ext>
              </a:extLst>
            </p:cNvPr>
            <p:cNvSpPr/>
            <p:nvPr/>
          </p:nvSpPr>
          <p:spPr>
            <a:xfrm>
              <a:off x="3257803" y="6024012"/>
              <a:ext cx="6321594" cy="4680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o-KR" alt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관리자 승인 또는 이미 발급 완료 시</a:t>
              </a:r>
              <a:r>
                <a:rPr lang="en-US" altLang="ko-KR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, </a:t>
              </a:r>
              <a:r>
                <a:rPr lang="ko-KR" alt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수정하기 불가</a:t>
              </a:r>
              <a:r>
                <a:rPr lang="en-US" altLang="ko-KR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</a:t>
              </a:r>
              <a:endParaRPr lang="ko-KR" alt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81C37D1C-AC08-4C51-9B4E-C1157DE182FC}"/>
                </a:ext>
              </a:extLst>
            </p:cNvPr>
            <p:cNvGrpSpPr/>
            <p:nvPr/>
          </p:nvGrpSpPr>
          <p:grpSpPr>
            <a:xfrm>
              <a:off x="3260406" y="495456"/>
              <a:ext cx="1728000" cy="468000"/>
              <a:chOff x="3478413" y="1453063"/>
              <a:chExt cx="1728000" cy="468000"/>
            </a:xfrm>
          </p:grpSpPr>
          <p:cxnSp>
            <p:nvCxnSpPr>
              <p:cNvPr id="25" name="직선 연결선 24">
                <a:extLst>
                  <a:ext uri="{FF2B5EF4-FFF2-40B4-BE49-F238E27FC236}">
                    <a16:creationId xmlns:a16="http://schemas.microsoft.com/office/drawing/2014/main" id="{1228F9C0-3A8B-4F58-A754-7901C4BF07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8413" y="1911589"/>
                <a:ext cx="1728000" cy="9474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50E12026-ADC6-4AD7-BB80-C5CF9B6251BD}"/>
                  </a:ext>
                </a:extLst>
              </p:cNvPr>
              <p:cNvSpPr/>
              <p:nvPr/>
            </p:nvSpPr>
            <p:spPr>
              <a:xfrm>
                <a:off x="3478413" y="1453063"/>
                <a:ext cx="1728000" cy="4680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S-CARD (</a:t>
                </a:r>
                <a:r>
                  <a:rPr lang="ko-KR" altLang="en-US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재</a:t>
                </a:r>
                <a:r>
                  <a:rPr lang="en-US" altLang="ko-KR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)</a:t>
                </a:r>
                <a:r>
                  <a:rPr lang="ko-KR" altLang="en-US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발급 상세</a:t>
                </a:r>
              </a:p>
            </p:txBody>
          </p:sp>
        </p:grpSp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9830" y="1081231"/>
              <a:ext cx="6400797" cy="4874345"/>
            </a:xfrm>
            <a:prstGeom prst="rect">
              <a:avLst/>
            </a:prstGeom>
          </p:spPr>
        </p:pic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3526BCBB-3794-4F4F-BD1D-F1F5DE4CD721}"/>
                </a:ext>
              </a:extLst>
            </p:cNvPr>
            <p:cNvSpPr/>
            <p:nvPr/>
          </p:nvSpPr>
          <p:spPr>
            <a:xfrm>
              <a:off x="8560454" y="5271601"/>
              <a:ext cx="234000" cy="234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latin typeface="+mn-ea"/>
                </a:rPr>
                <a:t>2</a:t>
              </a:r>
              <a:endParaRPr lang="ko-KR" altLang="en-US" sz="1000" b="1" dirty="0">
                <a:latin typeface="+mn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8659206" y="5477627"/>
              <a:ext cx="554736" cy="225139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3526BCBB-3794-4F4F-BD1D-F1F5DE4CD721}"/>
                </a:ext>
              </a:extLst>
            </p:cNvPr>
            <p:cNvSpPr/>
            <p:nvPr/>
          </p:nvSpPr>
          <p:spPr>
            <a:xfrm>
              <a:off x="8042755" y="5271605"/>
              <a:ext cx="234000" cy="234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latin typeface="+mn-ea"/>
                </a:rPr>
                <a:t>3</a:t>
              </a:r>
              <a:endParaRPr lang="ko-KR" altLang="en-US" sz="1000" b="1" dirty="0">
                <a:latin typeface="+mn-ea"/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3526BCBB-3794-4F4F-BD1D-F1F5DE4CD721}"/>
                </a:ext>
              </a:extLst>
            </p:cNvPr>
            <p:cNvSpPr/>
            <p:nvPr/>
          </p:nvSpPr>
          <p:spPr>
            <a:xfrm>
              <a:off x="7529736" y="5271603"/>
              <a:ext cx="234000" cy="234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latin typeface="+mn-ea"/>
                </a:rPr>
                <a:t>4</a:t>
              </a:r>
              <a:endParaRPr lang="ko-KR" altLang="en-US" sz="1000" b="1" dirty="0">
                <a:latin typeface="+mn-ea"/>
              </a:endParaRPr>
            </a:p>
          </p:txBody>
        </p:sp>
        <p:pic>
          <p:nvPicPr>
            <p:cNvPr id="32" name="Picture 83" descr="hand_w">
              <a:extLst>
                <a:ext uri="{FF2B5EF4-FFF2-40B4-BE49-F238E27FC236}">
                  <a16:creationId xmlns:a16="http://schemas.microsoft.com/office/drawing/2014/main" id="{1E3059C9-EF6E-45CE-AE57-20E669C2F92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2">
                  <a:lumMod val="20000"/>
                  <a:lumOff val="8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5042086">
              <a:off x="8987745" y="5639986"/>
              <a:ext cx="341475" cy="232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직사각형 16"/>
            <p:cNvSpPr/>
            <p:nvPr/>
          </p:nvSpPr>
          <p:spPr>
            <a:xfrm flipV="1">
              <a:off x="5660378" y="2868379"/>
              <a:ext cx="192465" cy="113248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9701" y="1484198"/>
              <a:ext cx="640849" cy="112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5206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269EABA6-7003-4E50-9C50-4E369E8F5BFC}"/>
              </a:ext>
            </a:extLst>
          </p:cNvPr>
          <p:cNvSpPr/>
          <p:nvPr/>
        </p:nvSpPr>
        <p:spPr>
          <a:xfrm>
            <a:off x="0" y="2709000"/>
            <a:ext cx="9904413" cy="144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도움말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0392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464178A3-2A03-446B-BE8F-AE24FAB0C4C2}"/>
              </a:ext>
            </a:extLst>
          </p:cNvPr>
          <p:cNvSpPr/>
          <p:nvPr/>
        </p:nvSpPr>
        <p:spPr>
          <a:xfrm>
            <a:off x="270016" y="1453063"/>
            <a:ext cx="1368000" cy="234000"/>
          </a:xfrm>
          <a:prstGeom prst="rect">
            <a:avLst/>
          </a:prstGeom>
          <a:solidFill>
            <a:srgbClr val="0081E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 err="1">
                <a:solidFill>
                  <a:schemeClr val="bg1"/>
                </a:solidFill>
                <a:latin typeface="+mn-ea"/>
              </a:rPr>
              <a:t>다중신분자</a:t>
            </a:r>
            <a:r>
              <a:rPr lang="ko-KR" altLang="en-US" sz="800" b="1" dirty="0">
                <a:solidFill>
                  <a:schemeClr val="bg1"/>
                </a:solidFill>
                <a:latin typeface="+mn-ea"/>
              </a:rPr>
              <a:t> 신분 변경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7E65501-91A7-4F69-B69A-0F993D12337B}"/>
              </a:ext>
            </a:extLst>
          </p:cNvPr>
          <p:cNvSpPr/>
          <p:nvPr/>
        </p:nvSpPr>
        <p:spPr>
          <a:xfrm>
            <a:off x="270015" y="1687063"/>
            <a:ext cx="2520000" cy="396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 “</a:t>
            </a:r>
            <a:r>
              <a:rPr lang="ko-KR" alt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 </a:t>
            </a:r>
            <a:r>
              <a:rPr lang="en-US" altLang="ko-K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S-CARD </a:t>
            </a:r>
            <a:r>
              <a:rPr lang="ko-KR" alt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관리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”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메뉴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2. “</a:t>
            </a:r>
            <a:r>
              <a:rPr lang="ko-KR" alt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학번</a:t>
            </a:r>
            <a:r>
              <a:rPr lang="en-US" altLang="ko-KR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/</a:t>
            </a:r>
            <a:r>
              <a:rPr lang="ko-KR" altLang="en-US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사번</a:t>
            </a:r>
            <a:r>
              <a:rPr lang="en-US" altLang="ko-KR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“ </a:t>
            </a:r>
            <a:r>
              <a:rPr lang="ko-KR" alt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선택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발급할 대상의 학번</a:t>
            </a: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/</a:t>
            </a:r>
            <a:r>
              <a:rPr lang="ko-KR" altLang="en-US" sz="1400" b="1" dirty="0" err="1">
                <a:solidFill>
                  <a:schemeClr val="accent1">
                    <a:lumMod val="75000"/>
                  </a:schemeClr>
                </a:solidFill>
                <a:latin typeface="+mn-ea"/>
              </a:rPr>
              <a:t>사번을</a:t>
            </a: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 선택</a:t>
            </a:r>
            <a:endParaRPr lang="en-US" altLang="ko-KR" sz="14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3. S-CARD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발급 신청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S-CARD (</a:t>
            </a: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재</a:t>
            </a: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)</a:t>
            </a: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발급신청 메뉴에서 발급 신청 진행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9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9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1DAB8AE0-4EA4-4341-8A5B-6EF61DF49ACB}"/>
              </a:ext>
            </a:extLst>
          </p:cNvPr>
          <p:cNvGrpSpPr/>
          <p:nvPr/>
        </p:nvGrpSpPr>
        <p:grpSpPr>
          <a:xfrm>
            <a:off x="270015" y="306001"/>
            <a:ext cx="882000" cy="180000"/>
            <a:chOff x="468000" y="301238"/>
            <a:chExt cx="882000" cy="180000"/>
          </a:xfrm>
        </p:grpSpPr>
        <p:sp>
          <p:nvSpPr>
            <p:cNvPr id="129" name="직사각형 128">
              <a:extLst>
                <a:ext uri="{FF2B5EF4-FFF2-40B4-BE49-F238E27FC236}">
                  <a16:creationId xmlns:a16="http://schemas.microsoft.com/office/drawing/2014/main" id="{9C785AC8-073E-4797-9B7B-6D3C4CEB46A4}"/>
                </a:ext>
              </a:extLst>
            </p:cNvPr>
            <p:cNvSpPr/>
            <p:nvPr/>
          </p:nvSpPr>
          <p:spPr>
            <a:xfrm>
              <a:off x="1116000" y="301238"/>
              <a:ext cx="234000" cy="1800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fld id="{AEAC297E-4BA5-4AEC-B34D-5798F38C743F}" type="slidenum">
                <a:rPr lang="ko-KR" altLang="en-US" sz="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pPr lvl="0" algn="ctr">
                  <a:defRPr/>
                </a:pPr>
                <a:t>13</a:t>
              </a:fld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30" name="직사각형 129">
              <a:extLst>
                <a:ext uri="{FF2B5EF4-FFF2-40B4-BE49-F238E27FC236}">
                  <a16:creationId xmlns:a16="http://schemas.microsoft.com/office/drawing/2014/main" id="{127DCCD0-4D86-4725-8E31-A1A566B4A62E}"/>
                </a:ext>
              </a:extLst>
            </p:cNvPr>
            <p:cNvSpPr/>
            <p:nvPr/>
          </p:nvSpPr>
          <p:spPr>
            <a:xfrm>
              <a:off x="468000" y="301238"/>
              <a:ext cx="648000" cy="1800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800" b="1" dirty="0">
                  <a:solidFill>
                    <a:srgbClr val="0081E4"/>
                  </a:solidFill>
                  <a:latin typeface="+mn-ea"/>
                </a:rPr>
                <a:t>시작하기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1C37D1C-AC08-4C51-9B4E-C1157DE182FC}"/>
              </a:ext>
            </a:extLst>
          </p:cNvPr>
          <p:cNvGrpSpPr/>
          <p:nvPr/>
        </p:nvGrpSpPr>
        <p:grpSpPr>
          <a:xfrm>
            <a:off x="3260406" y="495456"/>
            <a:ext cx="1728000" cy="468000"/>
            <a:chOff x="3478413" y="1453063"/>
            <a:chExt cx="1728000" cy="468000"/>
          </a:xfrm>
        </p:grpSpPr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1228F9C0-3A8B-4F58-A754-7901C4BF0700}"/>
                </a:ext>
              </a:extLst>
            </p:cNvPr>
            <p:cNvCxnSpPr>
              <a:cxnSpLocks/>
            </p:cNvCxnSpPr>
            <p:nvPr/>
          </p:nvCxnSpPr>
          <p:spPr>
            <a:xfrm>
              <a:off x="3478413" y="1911589"/>
              <a:ext cx="1728000" cy="9474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50E12026-ADC6-4AD7-BB80-C5CF9B6251BD}"/>
                </a:ext>
              </a:extLst>
            </p:cNvPr>
            <p:cNvSpPr/>
            <p:nvPr/>
          </p:nvSpPr>
          <p:spPr>
            <a:xfrm>
              <a:off x="3478413" y="1453063"/>
              <a:ext cx="1728000" cy="4680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내 </a:t>
              </a:r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S-CARD </a:t>
              </a:r>
              <a:r>
                <a: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관리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254228" y="1124465"/>
            <a:ext cx="6452005" cy="3708822"/>
            <a:chOff x="3254228" y="1124465"/>
            <a:chExt cx="6452005" cy="3708822"/>
          </a:xfrm>
        </p:grpSpPr>
        <p:grpSp>
          <p:nvGrpSpPr>
            <p:cNvPr id="8" name="그룹 7"/>
            <p:cNvGrpSpPr/>
            <p:nvPr/>
          </p:nvGrpSpPr>
          <p:grpSpPr>
            <a:xfrm>
              <a:off x="3254228" y="1124465"/>
              <a:ext cx="6452005" cy="3708822"/>
              <a:chOff x="3254228" y="1124465"/>
              <a:chExt cx="6452005" cy="3708822"/>
            </a:xfrm>
          </p:grpSpPr>
          <p:pic>
            <p:nvPicPr>
              <p:cNvPr id="2" name="그림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54228" y="1124465"/>
                <a:ext cx="6452005" cy="3708822"/>
              </a:xfrm>
              <a:prstGeom prst="rect">
                <a:avLst/>
              </a:prstGeom>
            </p:spPr>
          </p:pic>
          <p:pic>
            <p:nvPicPr>
              <p:cNvPr id="27" name="Picture 83" descr="hand_w">
                <a:extLst>
                  <a:ext uri="{FF2B5EF4-FFF2-40B4-BE49-F238E27FC236}">
                    <a16:creationId xmlns:a16="http://schemas.microsoft.com/office/drawing/2014/main" id="{1E3059C9-EF6E-45CE-AE57-20E669C2F928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5042086">
                <a:off x="3947627" y="2237579"/>
                <a:ext cx="341475" cy="232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그룹 6"/>
              <p:cNvGrpSpPr/>
              <p:nvPr/>
            </p:nvGrpSpPr>
            <p:grpSpPr>
              <a:xfrm>
                <a:off x="8617678" y="1194967"/>
                <a:ext cx="785814" cy="2017929"/>
                <a:chOff x="8617678" y="1194967"/>
                <a:chExt cx="785814" cy="2017929"/>
              </a:xfrm>
            </p:grpSpPr>
            <p:pic>
              <p:nvPicPr>
                <p:cNvPr id="5" name="그림 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81256" y="2291186"/>
                  <a:ext cx="722236" cy="921710"/>
                </a:xfrm>
                <a:prstGeom prst="rect">
                  <a:avLst/>
                </a:prstGeom>
              </p:spPr>
            </p:pic>
            <p:pic>
              <p:nvPicPr>
                <p:cNvPr id="6" name="그림 5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17678" y="1194967"/>
                  <a:ext cx="447599" cy="193737"/>
                </a:xfrm>
                <a:prstGeom prst="rect">
                  <a:avLst/>
                </a:prstGeom>
              </p:spPr>
            </p:pic>
          </p:grpSp>
        </p:grpSp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39701" y="1538702"/>
              <a:ext cx="640849" cy="112036"/>
            </a:xfrm>
            <a:prstGeom prst="rect">
              <a:avLst/>
            </a:prstGeom>
          </p:spPr>
        </p:pic>
      </p:grpSp>
      <p:sp>
        <p:nvSpPr>
          <p:cNvPr id="41" name="직사각형 40"/>
          <p:cNvSpPr/>
          <p:nvPr/>
        </p:nvSpPr>
        <p:spPr>
          <a:xfrm>
            <a:off x="3408976" y="2066047"/>
            <a:ext cx="708852" cy="19519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3526BCBB-3794-4F4F-BD1D-F1F5DE4CD721}"/>
              </a:ext>
            </a:extLst>
          </p:cNvPr>
          <p:cNvSpPr/>
          <p:nvPr/>
        </p:nvSpPr>
        <p:spPr>
          <a:xfrm>
            <a:off x="3171747" y="1932504"/>
            <a:ext cx="234000" cy="234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+mn-ea"/>
              </a:rPr>
              <a:t>1</a:t>
            </a:r>
            <a:endParaRPr lang="ko-KR" altLang="en-US" sz="1000" b="1" dirty="0">
              <a:latin typeface="+mn-ea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534361" y="2346553"/>
            <a:ext cx="884605" cy="50564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3526BCBB-3794-4F4F-BD1D-F1F5DE4CD721}"/>
              </a:ext>
            </a:extLst>
          </p:cNvPr>
          <p:cNvSpPr/>
          <p:nvPr/>
        </p:nvSpPr>
        <p:spPr>
          <a:xfrm>
            <a:off x="5300361" y="2261242"/>
            <a:ext cx="234000" cy="234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+mn-ea"/>
              </a:rPr>
              <a:t>2</a:t>
            </a:r>
            <a:endParaRPr lang="ko-KR" altLang="en-US" sz="1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7687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85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>
            <a:extLst>
              <a:ext uri="{FF2B5EF4-FFF2-40B4-BE49-F238E27FC236}">
                <a16:creationId xmlns:a16="http://schemas.microsoft.com/office/drawing/2014/main" id="{362662A3-D95B-474E-84B3-9D66AC25CADB}"/>
              </a:ext>
            </a:extLst>
          </p:cNvPr>
          <p:cNvSpPr/>
          <p:nvPr/>
        </p:nvSpPr>
        <p:spPr>
          <a:xfrm>
            <a:off x="6392206" y="1967098"/>
            <a:ext cx="1944000" cy="234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S-CARD 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발급 신청하기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E29F6A28-D4FF-4E68-9C86-CFF07E5D93DB}"/>
              </a:ext>
            </a:extLst>
          </p:cNvPr>
          <p:cNvSpPr/>
          <p:nvPr/>
        </p:nvSpPr>
        <p:spPr>
          <a:xfrm>
            <a:off x="8696206" y="1967098"/>
            <a:ext cx="360000" cy="234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05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33438EC9-A621-4A21-9DD5-403FD28743CD}"/>
              </a:ext>
            </a:extLst>
          </p:cNvPr>
          <p:cNvSpPr/>
          <p:nvPr/>
        </p:nvSpPr>
        <p:spPr>
          <a:xfrm>
            <a:off x="4952206" y="1733098"/>
            <a:ext cx="1440000" cy="234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신청하기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952664D-ABCF-4600-A84F-70F773C21728}"/>
              </a:ext>
            </a:extLst>
          </p:cNvPr>
          <p:cNvSpPr/>
          <p:nvPr/>
        </p:nvSpPr>
        <p:spPr>
          <a:xfrm>
            <a:off x="6392206" y="1733098"/>
            <a:ext cx="1944000" cy="234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접속 및 로그인 하기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3F9B4A2A-4F99-490E-92FA-DEA25AEBBC8B}"/>
              </a:ext>
            </a:extLst>
          </p:cNvPr>
          <p:cNvSpPr/>
          <p:nvPr/>
        </p:nvSpPr>
        <p:spPr>
          <a:xfrm>
            <a:off x="8696206" y="1733098"/>
            <a:ext cx="360000" cy="234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04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0AD89FEF-7DC0-41A2-828B-8D9194073B83}"/>
              </a:ext>
            </a:extLst>
          </p:cNvPr>
          <p:cNvSpPr/>
          <p:nvPr/>
        </p:nvSpPr>
        <p:spPr>
          <a:xfrm>
            <a:off x="4952206" y="2602898"/>
            <a:ext cx="1440000" cy="234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l"/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수정하기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CCA502AB-D648-42A6-A42C-D80A8C46105A}"/>
              </a:ext>
            </a:extLst>
          </p:cNvPr>
          <p:cNvSpPr/>
          <p:nvPr/>
        </p:nvSpPr>
        <p:spPr>
          <a:xfrm>
            <a:off x="6392206" y="2602898"/>
            <a:ext cx="1944000" cy="234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S-CARD 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발급 수정 하기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8E186A8C-DAA3-4152-A996-E7A07CB81385}"/>
              </a:ext>
            </a:extLst>
          </p:cNvPr>
          <p:cNvSpPr/>
          <p:nvPr/>
        </p:nvSpPr>
        <p:spPr>
          <a:xfrm>
            <a:off x="8696206" y="2602898"/>
            <a:ext cx="360000" cy="234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10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AD89FEF-7DC0-41A2-828B-8D9194073B83}"/>
              </a:ext>
            </a:extLst>
          </p:cNvPr>
          <p:cNvSpPr/>
          <p:nvPr/>
        </p:nvSpPr>
        <p:spPr>
          <a:xfrm>
            <a:off x="4958262" y="3294249"/>
            <a:ext cx="1440000" cy="234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l"/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도움말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CA502AB-D648-42A6-A42C-D80A8C46105A}"/>
              </a:ext>
            </a:extLst>
          </p:cNvPr>
          <p:cNvSpPr/>
          <p:nvPr/>
        </p:nvSpPr>
        <p:spPr>
          <a:xfrm>
            <a:off x="6398262" y="3294249"/>
            <a:ext cx="1944000" cy="234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다중신분자</a:t>
            </a:r>
            <a:r>
              <a: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신분 변경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E186A8C-DAA3-4152-A996-E7A07CB81385}"/>
              </a:ext>
            </a:extLst>
          </p:cNvPr>
          <p:cNvSpPr/>
          <p:nvPr/>
        </p:nvSpPr>
        <p:spPr>
          <a:xfrm>
            <a:off x="8702262" y="3294249"/>
            <a:ext cx="360000" cy="234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13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673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269EABA6-7003-4E50-9C50-4E369E8F5BFC}"/>
              </a:ext>
            </a:extLst>
          </p:cNvPr>
          <p:cNvSpPr/>
          <p:nvPr/>
        </p:nvSpPr>
        <p:spPr>
          <a:xfrm>
            <a:off x="0" y="2709000"/>
            <a:ext cx="9904413" cy="144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신청하기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342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464178A3-2A03-446B-BE8F-AE24FAB0C4C2}"/>
              </a:ext>
            </a:extLst>
          </p:cNvPr>
          <p:cNvSpPr/>
          <p:nvPr/>
        </p:nvSpPr>
        <p:spPr>
          <a:xfrm>
            <a:off x="270016" y="1453063"/>
            <a:ext cx="1368000" cy="234000"/>
          </a:xfrm>
          <a:prstGeom prst="rect">
            <a:avLst/>
          </a:prstGeom>
          <a:solidFill>
            <a:srgbClr val="0081E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chemeClr val="bg1"/>
                </a:solidFill>
                <a:latin typeface="+mn-ea"/>
              </a:rPr>
              <a:t>접속 및 로그인 하기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7E65501-91A7-4F69-B69A-0F993D12337B}"/>
              </a:ext>
            </a:extLst>
          </p:cNvPr>
          <p:cNvSpPr/>
          <p:nvPr/>
        </p:nvSpPr>
        <p:spPr>
          <a:xfrm>
            <a:off x="270015" y="1687063"/>
            <a:ext cx="2557964" cy="396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PC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웹 브라우저 접속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500" b="1" dirty="0">
                <a:solidFill>
                  <a:schemeClr val="accent1">
                    <a:lumMod val="75000"/>
                  </a:schemeClr>
                </a:solidFill>
                <a:latin typeface="+mn-ea"/>
                <a:hlinkClick r:id="rId3"/>
              </a:rPr>
              <a:t>https://scard1.snu.ac.kr/</a:t>
            </a:r>
            <a:endParaRPr lang="en-US" altLang="ko-KR" sz="15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5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 ID/PW </a:t>
            </a:r>
            <a:r>
              <a:rPr lang="ko-KR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입력</a:t>
            </a:r>
            <a:endParaRPr lang="en-US" altLang="ko-KR" sz="19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5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서울대학교 포탈 계정으로 접속</a:t>
            </a:r>
            <a:endParaRPr lang="en-US" altLang="ko-KR" sz="15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1DAB8AE0-4EA4-4341-8A5B-6EF61DF49ACB}"/>
              </a:ext>
            </a:extLst>
          </p:cNvPr>
          <p:cNvGrpSpPr/>
          <p:nvPr/>
        </p:nvGrpSpPr>
        <p:grpSpPr>
          <a:xfrm>
            <a:off x="270015" y="306001"/>
            <a:ext cx="882000" cy="180000"/>
            <a:chOff x="468000" y="301238"/>
            <a:chExt cx="882000" cy="180000"/>
          </a:xfrm>
        </p:grpSpPr>
        <p:sp>
          <p:nvSpPr>
            <p:cNvPr id="129" name="직사각형 128">
              <a:extLst>
                <a:ext uri="{FF2B5EF4-FFF2-40B4-BE49-F238E27FC236}">
                  <a16:creationId xmlns:a16="http://schemas.microsoft.com/office/drawing/2014/main" id="{9C785AC8-073E-4797-9B7B-6D3C4CEB46A4}"/>
                </a:ext>
              </a:extLst>
            </p:cNvPr>
            <p:cNvSpPr/>
            <p:nvPr/>
          </p:nvSpPr>
          <p:spPr>
            <a:xfrm>
              <a:off x="1116000" y="301238"/>
              <a:ext cx="234000" cy="1800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fld id="{AEAC297E-4BA5-4AEC-B34D-5798F38C743F}" type="slidenum">
                <a:rPr lang="ko-KR" altLang="en-US" sz="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pPr lvl="0" algn="ctr">
                  <a:defRPr/>
                </a:pPr>
                <a:t>4</a:t>
              </a:fld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30" name="직사각형 129">
              <a:extLst>
                <a:ext uri="{FF2B5EF4-FFF2-40B4-BE49-F238E27FC236}">
                  <a16:creationId xmlns:a16="http://schemas.microsoft.com/office/drawing/2014/main" id="{127DCCD0-4D86-4725-8E31-A1A566B4A62E}"/>
                </a:ext>
              </a:extLst>
            </p:cNvPr>
            <p:cNvSpPr/>
            <p:nvPr/>
          </p:nvSpPr>
          <p:spPr>
            <a:xfrm>
              <a:off x="468000" y="301238"/>
              <a:ext cx="648000" cy="1800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800" b="1" dirty="0">
                  <a:solidFill>
                    <a:srgbClr val="0081E4"/>
                  </a:solidFill>
                  <a:latin typeface="+mn-ea"/>
                </a:rPr>
                <a:t>시작하기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1C37D1C-AC08-4C51-9B4E-C1157DE182FC}"/>
              </a:ext>
            </a:extLst>
          </p:cNvPr>
          <p:cNvGrpSpPr/>
          <p:nvPr/>
        </p:nvGrpSpPr>
        <p:grpSpPr>
          <a:xfrm>
            <a:off x="3260406" y="495456"/>
            <a:ext cx="1728000" cy="468000"/>
            <a:chOff x="3478413" y="1453063"/>
            <a:chExt cx="1728000" cy="468000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1228F9C0-3A8B-4F58-A754-7901C4BF0700}"/>
                </a:ext>
              </a:extLst>
            </p:cNvPr>
            <p:cNvCxnSpPr>
              <a:cxnSpLocks/>
            </p:cNvCxnSpPr>
            <p:nvPr/>
          </p:nvCxnSpPr>
          <p:spPr>
            <a:xfrm>
              <a:off x="3478413" y="1911589"/>
              <a:ext cx="1728000" cy="9474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50E12026-ADC6-4AD7-BB80-C5CF9B6251BD}"/>
                </a:ext>
              </a:extLst>
            </p:cNvPr>
            <p:cNvSpPr/>
            <p:nvPr/>
          </p:nvSpPr>
          <p:spPr>
            <a:xfrm>
              <a:off x="3478413" y="1453063"/>
              <a:ext cx="1728000" cy="4680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로그인 </a:t>
              </a:r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(ID/PW </a:t>
              </a:r>
              <a:r>
                <a: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입력</a:t>
              </a:r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)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402" y="1081848"/>
            <a:ext cx="6360477" cy="4004880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5233436" y="2319373"/>
            <a:ext cx="2402712" cy="484383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3526BCBB-3794-4F4F-BD1D-F1F5DE4CD721}"/>
              </a:ext>
            </a:extLst>
          </p:cNvPr>
          <p:cNvSpPr/>
          <p:nvPr/>
        </p:nvSpPr>
        <p:spPr>
          <a:xfrm>
            <a:off x="5078634" y="2180482"/>
            <a:ext cx="234000" cy="234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+mn-ea"/>
              </a:rPr>
              <a:t>1</a:t>
            </a:r>
            <a:endParaRPr lang="ko-KR" altLang="en-US" sz="1000" b="1" dirty="0">
              <a:latin typeface="+mn-e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23B2A43-3FC1-4479-8DBA-88ADAF9E92BC}"/>
              </a:ext>
            </a:extLst>
          </p:cNvPr>
          <p:cNvSpPr/>
          <p:nvPr/>
        </p:nvSpPr>
        <p:spPr>
          <a:xfrm>
            <a:off x="3257803" y="5497169"/>
            <a:ext cx="6321594" cy="619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다중신분자의 경우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“</a:t>
            </a:r>
            <a:r>
              <a:rPr lang="ko-KR" altLang="en-US" sz="17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C00000"/>
                </a:solidFill>
                <a:latin typeface="+mn-ea"/>
              </a:rPr>
              <a:t>내 </a:t>
            </a:r>
            <a:r>
              <a:rPr lang="en-US" altLang="ko-KR" sz="17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C00000"/>
                </a:solidFill>
                <a:latin typeface="+mn-ea"/>
              </a:rPr>
              <a:t>S-CARD </a:t>
            </a:r>
            <a:r>
              <a:rPr lang="ko-KR" altLang="en-US" sz="17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C00000"/>
                </a:solidFill>
                <a:latin typeface="+mn-ea"/>
              </a:rPr>
              <a:t>관리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” 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메뉴에서 발급받을 신분 변경 필요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(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매뉴얼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13P 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참조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 </a:t>
            </a:r>
            <a:endParaRPr lang="ko-KR" altLang="en-US" sz="15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9499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70015" y="306001"/>
            <a:ext cx="9380097" cy="5759421"/>
            <a:chOff x="270015" y="306001"/>
            <a:chExt cx="9380097" cy="5759421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464178A3-2A03-446B-BE8F-AE24FAB0C4C2}"/>
                </a:ext>
              </a:extLst>
            </p:cNvPr>
            <p:cNvSpPr/>
            <p:nvPr/>
          </p:nvSpPr>
          <p:spPr>
            <a:xfrm>
              <a:off x="270016" y="1453063"/>
              <a:ext cx="1368000" cy="234000"/>
            </a:xfrm>
            <a:prstGeom prst="rect">
              <a:avLst/>
            </a:prstGeom>
            <a:solidFill>
              <a:srgbClr val="0081E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+mn-ea"/>
                </a:rPr>
                <a:t>S-CARD </a:t>
              </a:r>
              <a:r>
                <a:rPr lang="ko-KR" altLang="en-US" sz="800" b="1" dirty="0">
                  <a:solidFill>
                    <a:schemeClr val="bg1"/>
                  </a:solidFill>
                  <a:latin typeface="+mn-ea"/>
                </a:rPr>
                <a:t>발급 신청하기</a:t>
              </a: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07E65501-91A7-4F69-B69A-0F993D12337B}"/>
                </a:ext>
              </a:extLst>
            </p:cNvPr>
            <p:cNvSpPr/>
            <p:nvPr/>
          </p:nvSpPr>
          <p:spPr>
            <a:xfrm>
              <a:off x="270015" y="1687063"/>
              <a:ext cx="2520000" cy="39600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>
                <a:lnSpc>
                  <a:spcPct val="150000"/>
                </a:lnSpc>
              </a:pP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1. “</a:t>
              </a:r>
              <a:r>
                <a:rPr lang="en-US" altLang="ko-KR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S-CARD (</a:t>
              </a:r>
              <a:r>
                <a:rPr lang="ko-KR" altLang="en-US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재</a:t>
              </a:r>
              <a:r>
                <a:rPr lang="en-US" altLang="ko-KR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)</a:t>
              </a:r>
              <a:r>
                <a:rPr lang="ko-KR" altLang="en-US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발급 신청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”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메뉴 클릭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2. “</a:t>
              </a:r>
              <a:r>
                <a:rPr lang="ko-KR" altLang="en-US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신청하기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”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버튼 클릭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ko-KR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ko-KR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grpSp>
          <p:nvGrpSpPr>
            <p:cNvPr id="128" name="그룹 127">
              <a:extLst>
                <a:ext uri="{FF2B5EF4-FFF2-40B4-BE49-F238E27FC236}">
                  <a16:creationId xmlns:a16="http://schemas.microsoft.com/office/drawing/2014/main" id="{1DAB8AE0-4EA4-4341-8A5B-6EF61DF49ACB}"/>
                </a:ext>
              </a:extLst>
            </p:cNvPr>
            <p:cNvGrpSpPr/>
            <p:nvPr/>
          </p:nvGrpSpPr>
          <p:grpSpPr>
            <a:xfrm>
              <a:off x="270015" y="306001"/>
              <a:ext cx="882000" cy="180000"/>
              <a:chOff x="468000" y="301238"/>
              <a:chExt cx="882000" cy="180000"/>
            </a:xfrm>
          </p:grpSpPr>
          <p:sp>
            <p:nvSpPr>
              <p:cNvPr id="129" name="직사각형 128">
                <a:extLst>
                  <a:ext uri="{FF2B5EF4-FFF2-40B4-BE49-F238E27FC236}">
                    <a16:creationId xmlns:a16="http://schemas.microsoft.com/office/drawing/2014/main" id="{9C785AC8-073E-4797-9B7B-6D3C4CEB46A4}"/>
                  </a:ext>
                </a:extLst>
              </p:cNvPr>
              <p:cNvSpPr/>
              <p:nvPr/>
            </p:nvSpPr>
            <p:spPr>
              <a:xfrm>
                <a:off x="1116000" y="301238"/>
                <a:ext cx="234000" cy="1800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lvl="0" algn="ctr">
                  <a:defRPr/>
                </a:pPr>
                <a:fld id="{AEAC297E-4BA5-4AEC-B34D-5798F38C743F}" type="slidenum">
                  <a:rPr lang="ko-KR" altLang="en-US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pPr lvl="0" algn="ctr">
                    <a:defRPr/>
                  </a:pPr>
                  <a:t>5</a:t>
                </a:fld>
                <a:endPara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0" name="직사각형 129">
                <a:extLst>
                  <a:ext uri="{FF2B5EF4-FFF2-40B4-BE49-F238E27FC236}">
                    <a16:creationId xmlns:a16="http://schemas.microsoft.com/office/drawing/2014/main" id="{127DCCD0-4D86-4725-8E31-A1A566B4A62E}"/>
                  </a:ext>
                </a:extLst>
              </p:cNvPr>
              <p:cNvSpPr/>
              <p:nvPr/>
            </p:nvSpPr>
            <p:spPr>
              <a:xfrm>
                <a:off x="468000" y="301238"/>
                <a:ext cx="648000" cy="1800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ko-KR" altLang="en-US" sz="800" b="1" dirty="0">
                    <a:solidFill>
                      <a:srgbClr val="0081E4"/>
                    </a:solidFill>
                    <a:latin typeface="+mn-ea"/>
                  </a:rPr>
                  <a:t>시작하기</a:t>
                </a:r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1C37D1C-AC08-4C51-9B4E-C1157DE182FC}"/>
                </a:ext>
              </a:extLst>
            </p:cNvPr>
            <p:cNvGrpSpPr/>
            <p:nvPr/>
          </p:nvGrpSpPr>
          <p:grpSpPr>
            <a:xfrm>
              <a:off x="3260406" y="495456"/>
              <a:ext cx="1728000" cy="468000"/>
              <a:chOff x="3478413" y="1453063"/>
              <a:chExt cx="1728000" cy="468000"/>
            </a:xfrm>
          </p:grpSpPr>
          <p:cxnSp>
            <p:nvCxnSpPr>
              <p:cNvPr id="28" name="직선 연결선 27">
                <a:extLst>
                  <a:ext uri="{FF2B5EF4-FFF2-40B4-BE49-F238E27FC236}">
                    <a16:creationId xmlns:a16="http://schemas.microsoft.com/office/drawing/2014/main" id="{1228F9C0-3A8B-4F58-A754-7901C4BF07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8413" y="1911589"/>
                <a:ext cx="1728000" cy="9474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50E12026-ADC6-4AD7-BB80-C5CF9B6251BD}"/>
                  </a:ext>
                </a:extLst>
              </p:cNvPr>
              <p:cNvSpPr/>
              <p:nvPr/>
            </p:nvSpPr>
            <p:spPr>
              <a:xfrm>
                <a:off x="3478413" y="1453063"/>
                <a:ext cx="1728000" cy="4680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S-CARD (</a:t>
                </a:r>
                <a:r>
                  <a:rPr lang="ko-KR" altLang="en-US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재</a:t>
                </a:r>
                <a:r>
                  <a:rPr lang="en-US" altLang="ko-KR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)</a:t>
                </a:r>
                <a:r>
                  <a:rPr lang="ko-KR" altLang="en-US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발급 신청 조회</a:t>
                </a:r>
              </a:p>
            </p:txBody>
          </p:sp>
        </p:grp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6503" y="1082387"/>
              <a:ext cx="6393609" cy="4007098"/>
            </a:xfrm>
            <a:prstGeom prst="rect">
              <a:avLst/>
            </a:prstGeom>
          </p:spPr>
        </p:pic>
        <p:sp>
          <p:nvSpPr>
            <p:cNvPr id="41" name="직사각형 40"/>
            <p:cNvSpPr/>
            <p:nvPr/>
          </p:nvSpPr>
          <p:spPr>
            <a:xfrm>
              <a:off x="3394597" y="2135531"/>
              <a:ext cx="947967" cy="222241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3526BCBB-3794-4F4F-BD1D-F1F5DE4CD721}"/>
                </a:ext>
              </a:extLst>
            </p:cNvPr>
            <p:cNvSpPr/>
            <p:nvPr/>
          </p:nvSpPr>
          <p:spPr>
            <a:xfrm>
              <a:off x="3209355" y="1983278"/>
              <a:ext cx="234000" cy="234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latin typeface="+mn-ea"/>
                </a:rPr>
                <a:t>1</a:t>
              </a:r>
              <a:endParaRPr lang="ko-KR" altLang="en-US" sz="1000" b="1" dirty="0">
                <a:latin typeface="+mn-ea"/>
              </a:endParaRPr>
            </a:p>
          </p:txBody>
        </p:sp>
        <p:pic>
          <p:nvPicPr>
            <p:cNvPr id="46" name="Picture 83" descr="hand_w">
              <a:extLst>
                <a:ext uri="{FF2B5EF4-FFF2-40B4-BE49-F238E27FC236}">
                  <a16:creationId xmlns:a16="http://schemas.microsoft.com/office/drawing/2014/main" id="{1E3059C9-EF6E-45CE-AE57-20E669C2F92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2">
                  <a:lumMod val="20000"/>
                  <a:lumOff val="8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5042086">
              <a:off x="4123570" y="2290712"/>
              <a:ext cx="341475" cy="232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설명선 1(테두리 및 강조선) 47"/>
            <p:cNvSpPr/>
            <p:nvPr/>
          </p:nvSpPr>
          <p:spPr>
            <a:xfrm>
              <a:off x="4071136" y="5247795"/>
              <a:ext cx="1571122" cy="599622"/>
            </a:xfrm>
            <a:prstGeom prst="accentBorderCallout1">
              <a:avLst>
                <a:gd name="adj1" fmla="val 18750"/>
                <a:gd name="adj2" fmla="val -8333"/>
                <a:gd name="adj3" fmla="val -417056"/>
                <a:gd name="adj4" fmla="val 39474"/>
              </a:avLst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신청된 결과</a:t>
              </a:r>
              <a:endPara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ko-KR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목록 확인</a:t>
              </a:r>
            </a:p>
          </p:txBody>
        </p:sp>
        <p:sp>
          <p:nvSpPr>
            <p:cNvPr id="50" name="설명선 1(테두리 및 강조선) 49"/>
            <p:cNvSpPr/>
            <p:nvPr/>
          </p:nvSpPr>
          <p:spPr>
            <a:xfrm>
              <a:off x="7595132" y="5465800"/>
              <a:ext cx="1690971" cy="599622"/>
            </a:xfrm>
            <a:prstGeom prst="accentBorderCallout1">
              <a:avLst>
                <a:gd name="adj1" fmla="val 18750"/>
                <a:gd name="adj2" fmla="val -8333"/>
                <a:gd name="adj3" fmla="val -424044"/>
                <a:gd name="adj4" fmla="val -72584"/>
              </a:avLst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신청된 내용</a:t>
              </a:r>
              <a:endPara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ko-KR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수정 및 상세 확인</a:t>
              </a: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8634494" y="4765190"/>
              <a:ext cx="623731" cy="284615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3526BCBB-3794-4F4F-BD1D-F1F5DE4CD721}"/>
                </a:ext>
              </a:extLst>
            </p:cNvPr>
            <p:cNvSpPr/>
            <p:nvPr/>
          </p:nvSpPr>
          <p:spPr>
            <a:xfrm>
              <a:off x="8455308" y="4673497"/>
              <a:ext cx="234000" cy="234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latin typeface="+mn-ea"/>
                </a:rPr>
                <a:t>2</a:t>
              </a:r>
              <a:endParaRPr lang="ko-KR" altLang="en-US" sz="1000" b="1" dirty="0">
                <a:latin typeface="+mn-ea"/>
              </a:endParaRPr>
            </a:p>
          </p:txBody>
        </p:sp>
        <p:pic>
          <p:nvPicPr>
            <p:cNvPr id="56" name="Picture 83" descr="hand_w">
              <a:extLst>
                <a:ext uri="{FF2B5EF4-FFF2-40B4-BE49-F238E27FC236}">
                  <a16:creationId xmlns:a16="http://schemas.microsoft.com/office/drawing/2014/main" id="{1E3059C9-EF6E-45CE-AE57-20E669C2F92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2">
                  <a:lumMod val="20000"/>
                  <a:lumOff val="8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5042086">
              <a:off x="9029136" y="4976611"/>
              <a:ext cx="341475" cy="232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직사각형 3"/>
            <p:cNvSpPr/>
            <p:nvPr/>
          </p:nvSpPr>
          <p:spPr>
            <a:xfrm>
              <a:off x="6178057" y="2500786"/>
              <a:ext cx="112943" cy="2169913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689875" y="2500787"/>
              <a:ext cx="4596228" cy="249048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3" name="Picture 83" descr="hand_w">
              <a:extLst>
                <a:ext uri="{FF2B5EF4-FFF2-40B4-BE49-F238E27FC236}">
                  <a16:creationId xmlns:a16="http://schemas.microsoft.com/office/drawing/2014/main" id="{1E3059C9-EF6E-45CE-AE57-20E669C2F92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2">
                  <a:lumMod val="20000"/>
                  <a:lumOff val="8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5042086">
              <a:off x="6114206" y="2689964"/>
              <a:ext cx="341475" cy="232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7869" y="1478142"/>
              <a:ext cx="640849" cy="112036"/>
            </a:xfrm>
            <a:prstGeom prst="rect">
              <a:avLst/>
            </a:prstGeom>
          </p:spPr>
        </p:pic>
      </p:grp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23B2A43-3FC1-4479-8DBA-88ADAF9E92BC}"/>
              </a:ext>
            </a:extLst>
          </p:cNvPr>
          <p:cNvSpPr/>
          <p:nvPr/>
        </p:nvSpPr>
        <p:spPr>
          <a:xfrm>
            <a:off x="270016" y="3667063"/>
            <a:ext cx="2699186" cy="1580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다중신분자의 경우 </a:t>
            </a:r>
            <a:endParaRPr lang="en-US" altLang="ko-KR" sz="15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  “</a:t>
            </a:r>
            <a:r>
              <a:rPr lang="ko-KR" altLang="en-US" sz="17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C00000"/>
                </a:solidFill>
                <a:latin typeface="+mn-ea"/>
              </a:rPr>
              <a:t>내 </a:t>
            </a:r>
            <a:r>
              <a:rPr lang="en-US" altLang="ko-KR" sz="17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C00000"/>
                </a:solidFill>
                <a:latin typeface="+mn-ea"/>
              </a:rPr>
              <a:t>S-CARD </a:t>
            </a:r>
            <a:r>
              <a:rPr lang="ko-KR" altLang="en-US" sz="17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C00000"/>
                </a:solidFill>
                <a:latin typeface="+mn-ea"/>
              </a:rPr>
              <a:t>관리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” 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메뉴에  </a:t>
            </a:r>
            <a:b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   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서 발급받을 신분 변경 필요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  </a:t>
            </a:r>
            <a:b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   (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매뉴얼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13P 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참고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ea"/>
              </a:rPr>
              <a:t> </a:t>
            </a:r>
            <a:endParaRPr lang="ko-KR" altLang="en-US" sz="15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506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70015" y="306001"/>
            <a:ext cx="9422221" cy="6353156"/>
            <a:chOff x="270015" y="306001"/>
            <a:chExt cx="9422221" cy="6353156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464178A3-2A03-446B-BE8F-AE24FAB0C4C2}"/>
                </a:ext>
              </a:extLst>
            </p:cNvPr>
            <p:cNvSpPr/>
            <p:nvPr/>
          </p:nvSpPr>
          <p:spPr>
            <a:xfrm>
              <a:off x="270016" y="1453063"/>
              <a:ext cx="1368000" cy="234000"/>
            </a:xfrm>
            <a:prstGeom prst="rect">
              <a:avLst/>
            </a:prstGeom>
            <a:solidFill>
              <a:srgbClr val="0081E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+mn-ea"/>
                </a:rPr>
                <a:t>S-CARD </a:t>
              </a:r>
              <a:r>
                <a:rPr lang="ko-KR" altLang="en-US" sz="800" b="1" dirty="0">
                  <a:solidFill>
                    <a:schemeClr val="bg1"/>
                  </a:solidFill>
                  <a:latin typeface="+mn-ea"/>
                </a:rPr>
                <a:t>발급 신청하기</a:t>
              </a: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07E65501-91A7-4F69-B69A-0F993D12337B}"/>
                </a:ext>
              </a:extLst>
            </p:cNvPr>
            <p:cNvSpPr/>
            <p:nvPr/>
          </p:nvSpPr>
          <p:spPr>
            <a:xfrm>
              <a:off x="270015" y="1687063"/>
              <a:ext cx="2520000" cy="39600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>
                <a:lnSpc>
                  <a:spcPct val="150000"/>
                </a:lnSpc>
              </a:pPr>
              <a:r>
                <a:rPr lang="en-US" altLang="ko-KR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3. </a:t>
              </a:r>
              <a:r>
                <a:rPr lang="ko-KR" altLang="en-US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개인정보 수집 동의</a:t>
              </a:r>
              <a:endParaRPr lang="en-US" altLang="ko-KR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15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동의함 선택</a:t>
              </a:r>
              <a:endParaRPr lang="en-US" altLang="ko-KR" sz="1500" b="1" dirty="0">
                <a:solidFill>
                  <a:schemeClr val="accent1">
                    <a:lumMod val="75000"/>
                  </a:schemeClr>
                </a:solidFill>
                <a:latin typeface="+mn-ea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15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동의하지 않은 경우 발급 불가</a:t>
              </a:r>
              <a:endParaRPr lang="en-US" altLang="ko-KR" sz="1500" b="1" dirty="0">
                <a:solidFill>
                  <a:schemeClr val="accent1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ko-KR" sz="1500" b="1" dirty="0">
                <a:solidFill>
                  <a:schemeClr val="accent1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4. “</a:t>
              </a:r>
              <a:r>
                <a:rPr lang="ko-KR" altLang="en-US" sz="19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동의하고 신청서 작  </a:t>
              </a:r>
              <a:br>
                <a:rPr lang="en-US" altLang="ko-KR" sz="19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ko-KR" altLang="en-US" sz="19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성하기</a:t>
              </a:r>
              <a:r>
                <a:rPr lang="en-US" altLang="ko-KR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”</a:t>
              </a:r>
              <a:r>
                <a:rPr lang="ko-KR" altLang="en-US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버튼 클릭</a:t>
              </a:r>
              <a:endParaRPr lang="en-US" altLang="ko-KR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81C37D1C-AC08-4C51-9B4E-C1157DE182FC}"/>
                </a:ext>
              </a:extLst>
            </p:cNvPr>
            <p:cNvGrpSpPr/>
            <p:nvPr/>
          </p:nvGrpSpPr>
          <p:grpSpPr>
            <a:xfrm>
              <a:off x="3260406" y="495456"/>
              <a:ext cx="1728000" cy="468000"/>
              <a:chOff x="3478413" y="1453063"/>
              <a:chExt cx="1728000" cy="468000"/>
            </a:xfrm>
          </p:grpSpPr>
          <p:cxnSp>
            <p:nvCxnSpPr>
              <p:cNvPr id="43" name="직선 연결선 42">
                <a:extLst>
                  <a:ext uri="{FF2B5EF4-FFF2-40B4-BE49-F238E27FC236}">
                    <a16:creationId xmlns:a16="http://schemas.microsoft.com/office/drawing/2014/main" id="{1228F9C0-3A8B-4F58-A754-7901C4BF07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8413" y="1911589"/>
                <a:ext cx="1728000" cy="9474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50E12026-ADC6-4AD7-BB80-C5CF9B6251BD}"/>
                  </a:ext>
                </a:extLst>
              </p:cNvPr>
              <p:cNvSpPr/>
              <p:nvPr/>
            </p:nvSpPr>
            <p:spPr>
              <a:xfrm>
                <a:off x="3478413" y="1453063"/>
                <a:ext cx="1728000" cy="4680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개인정보 수집</a:t>
                </a:r>
                <a:r>
                  <a:rPr lang="en-US" altLang="ko-KR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/</a:t>
                </a:r>
                <a:r>
                  <a:rPr lang="ko-KR" altLang="en-US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이용 동의</a:t>
                </a:r>
              </a:p>
            </p:txBody>
          </p:sp>
        </p:grpSp>
        <p:grpSp>
          <p:nvGrpSpPr>
            <p:cNvPr id="128" name="그룹 127">
              <a:extLst>
                <a:ext uri="{FF2B5EF4-FFF2-40B4-BE49-F238E27FC236}">
                  <a16:creationId xmlns:a16="http://schemas.microsoft.com/office/drawing/2014/main" id="{1DAB8AE0-4EA4-4341-8A5B-6EF61DF49ACB}"/>
                </a:ext>
              </a:extLst>
            </p:cNvPr>
            <p:cNvGrpSpPr/>
            <p:nvPr/>
          </p:nvGrpSpPr>
          <p:grpSpPr>
            <a:xfrm>
              <a:off x="270015" y="306001"/>
              <a:ext cx="882000" cy="180000"/>
              <a:chOff x="468000" y="301238"/>
              <a:chExt cx="882000" cy="180000"/>
            </a:xfrm>
          </p:grpSpPr>
          <p:sp>
            <p:nvSpPr>
              <p:cNvPr id="129" name="직사각형 128">
                <a:extLst>
                  <a:ext uri="{FF2B5EF4-FFF2-40B4-BE49-F238E27FC236}">
                    <a16:creationId xmlns:a16="http://schemas.microsoft.com/office/drawing/2014/main" id="{9C785AC8-073E-4797-9B7B-6D3C4CEB46A4}"/>
                  </a:ext>
                </a:extLst>
              </p:cNvPr>
              <p:cNvSpPr/>
              <p:nvPr/>
            </p:nvSpPr>
            <p:spPr>
              <a:xfrm>
                <a:off x="1116000" y="301238"/>
                <a:ext cx="234000" cy="1800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lvl="0" algn="ctr">
                  <a:defRPr/>
                </a:pPr>
                <a:fld id="{AEAC297E-4BA5-4AEC-B34D-5798F38C743F}" type="slidenum">
                  <a:rPr lang="ko-KR" altLang="en-US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pPr lvl="0" algn="ctr">
                    <a:defRPr/>
                  </a:pPr>
                  <a:t>6</a:t>
                </a:fld>
                <a:endPara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0" name="직사각형 129">
                <a:extLst>
                  <a:ext uri="{FF2B5EF4-FFF2-40B4-BE49-F238E27FC236}">
                    <a16:creationId xmlns:a16="http://schemas.microsoft.com/office/drawing/2014/main" id="{127DCCD0-4D86-4725-8E31-A1A566B4A62E}"/>
                  </a:ext>
                </a:extLst>
              </p:cNvPr>
              <p:cNvSpPr/>
              <p:nvPr/>
            </p:nvSpPr>
            <p:spPr>
              <a:xfrm>
                <a:off x="468000" y="301238"/>
                <a:ext cx="648000" cy="1800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ko-KR" altLang="en-US" sz="800" b="1" dirty="0">
                    <a:solidFill>
                      <a:srgbClr val="0081E4"/>
                    </a:solidFill>
                    <a:latin typeface="+mn-ea"/>
                  </a:rPr>
                  <a:t>시작하기</a:t>
                </a:r>
              </a:p>
            </p:txBody>
          </p:sp>
        </p:grpSp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356" y="1082358"/>
              <a:ext cx="6444880" cy="5367582"/>
            </a:xfrm>
            <a:prstGeom prst="rect">
              <a:avLst/>
            </a:prstGeom>
          </p:spPr>
        </p:pic>
        <p:sp>
          <p:nvSpPr>
            <p:cNvPr id="21" name="직사각형 20"/>
            <p:cNvSpPr/>
            <p:nvPr/>
          </p:nvSpPr>
          <p:spPr>
            <a:xfrm>
              <a:off x="8001745" y="4340554"/>
              <a:ext cx="1282139" cy="207224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3526BCBB-3794-4F4F-BD1D-F1F5DE4CD721}"/>
                </a:ext>
              </a:extLst>
            </p:cNvPr>
            <p:cNvSpPr/>
            <p:nvPr/>
          </p:nvSpPr>
          <p:spPr>
            <a:xfrm>
              <a:off x="7822559" y="4248860"/>
              <a:ext cx="234000" cy="234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latin typeface="+mn-ea"/>
                </a:rPr>
                <a:t>3</a:t>
              </a:r>
              <a:endParaRPr lang="ko-KR" altLang="en-US" sz="1000" b="1" dirty="0">
                <a:latin typeface="+mn-ea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8247857" y="6199669"/>
              <a:ext cx="1048139" cy="261318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3526BCBB-3794-4F4F-BD1D-F1F5DE4CD721}"/>
                </a:ext>
              </a:extLst>
            </p:cNvPr>
            <p:cNvSpPr/>
            <p:nvPr/>
          </p:nvSpPr>
          <p:spPr>
            <a:xfrm>
              <a:off x="8068671" y="6107976"/>
              <a:ext cx="234000" cy="234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latin typeface="+mn-ea"/>
                </a:rPr>
                <a:t>4</a:t>
              </a:r>
              <a:endParaRPr lang="ko-KR" altLang="en-US" sz="1000" b="1" dirty="0">
                <a:latin typeface="+mn-ea"/>
              </a:endParaRPr>
            </a:p>
          </p:txBody>
        </p:sp>
        <p:pic>
          <p:nvPicPr>
            <p:cNvPr id="26" name="Picture 83" descr="hand_w">
              <a:extLst>
                <a:ext uri="{FF2B5EF4-FFF2-40B4-BE49-F238E27FC236}">
                  <a16:creationId xmlns:a16="http://schemas.microsoft.com/office/drawing/2014/main" id="{1E3059C9-EF6E-45CE-AE57-20E669C2F92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lumMod val="20000"/>
                  <a:lumOff val="80000"/>
                  <a:tint val="45000"/>
                  <a:satMod val="400000"/>
                </a:schemeClr>
              </a:duotone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5042086">
              <a:off x="9036388" y="6371981"/>
              <a:ext cx="341475" cy="232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5757" y="1484198"/>
              <a:ext cx="640849" cy="112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041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70015" y="306001"/>
            <a:ext cx="9398902" cy="6326446"/>
            <a:chOff x="270015" y="306001"/>
            <a:chExt cx="9398902" cy="6326446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464178A3-2A03-446B-BE8F-AE24FAB0C4C2}"/>
                </a:ext>
              </a:extLst>
            </p:cNvPr>
            <p:cNvSpPr/>
            <p:nvPr/>
          </p:nvSpPr>
          <p:spPr>
            <a:xfrm>
              <a:off x="270016" y="1453063"/>
              <a:ext cx="1368000" cy="234000"/>
            </a:xfrm>
            <a:prstGeom prst="rect">
              <a:avLst/>
            </a:prstGeom>
            <a:solidFill>
              <a:srgbClr val="0081E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+mn-ea"/>
                </a:rPr>
                <a:t>S-CARD </a:t>
              </a:r>
              <a:r>
                <a:rPr lang="ko-KR" altLang="en-US" sz="800" b="1" dirty="0">
                  <a:solidFill>
                    <a:schemeClr val="bg1"/>
                  </a:solidFill>
                  <a:latin typeface="+mn-ea"/>
                </a:rPr>
                <a:t>발급 신청하기</a:t>
              </a: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07E65501-91A7-4F69-B69A-0F993D12337B}"/>
                </a:ext>
              </a:extLst>
            </p:cNvPr>
            <p:cNvSpPr/>
            <p:nvPr/>
          </p:nvSpPr>
          <p:spPr>
            <a:xfrm>
              <a:off x="270015" y="1687062"/>
              <a:ext cx="2520000" cy="4945385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>
                <a:lnSpc>
                  <a:spcPct val="150000"/>
                </a:lnSpc>
              </a:pP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5. 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신청 구분 입력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ko-KR" sz="1300" b="1" dirty="0">
                <a:solidFill>
                  <a:schemeClr val="accent1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6. “</a:t>
              </a:r>
              <a:r>
                <a:rPr lang="ko-KR" altLang="en-US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사진 등록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”</a:t>
              </a: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13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사진이 없는 경우만 등록 가능 </a:t>
              </a:r>
              <a:r>
                <a:rPr lang="en-US" altLang="ko-KR" sz="13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(</a:t>
              </a:r>
              <a:r>
                <a:rPr lang="ko-KR" altLang="en-US" sz="13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기 등록 사진 수정 불가</a:t>
              </a:r>
              <a:r>
                <a:rPr lang="en-US" altLang="ko-KR" sz="13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)</a:t>
              </a:r>
            </a:p>
            <a:p>
              <a:pPr>
                <a:lnSpc>
                  <a:spcPct val="150000"/>
                </a:lnSpc>
              </a:pPr>
              <a:endParaRPr lang="en-US" altLang="ko-KR" sz="1300" b="1" dirty="0">
                <a:solidFill>
                  <a:schemeClr val="accent1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7. </a:t>
              </a:r>
              <a:r>
                <a:rPr lang="ko-KR" altLang="en-US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수령장소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선택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13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학생지원센터 또는 본인 소속의 </a:t>
              </a:r>
              <a:r>
                <a:rPr lang="ko-KR" altLang="en-US" sz="1300" b="1" dirty="0" err="1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단과대</a:t>
              </a:r>
              <a:r>
                <a:rPr lang="en-US" altLang="ko-KR" sz="13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(</a:t>
              </a:r>
              <a:r>
                <a:rPr lang="ko-KR" altLang="en-US" sz="1300" b="1" dirty="0" err="1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연건캠퍼스</a:t>
              </a:r>
              <a:r>
                <a:rPr lang="en-US" altLang="ko-KR" sz="13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)</a:t>
              </a:r>
              <a:r>
                <a:rPr lang="ko-KR" altLang="en-US" sz="13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를 </a:t>
              </a:r>
              <a:r>
                <a:rPr lang="ko-KR" altLang="en-US" sz="1300" b="1" dirty="0" err="1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수령장소로</a:t>
              </a:r>
              <a:r>
                <a:rPr lang="ko-KR" altLang="en-US" sz="13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 지정해야 하며</a:t>
              </a:r>
              <a:r>
                <a:rPr lang="en-US" altLang="ko-KR" sz="13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, </a:t>
              </a:r>
              <a:r>
                <a:rPr lang="ko-KR" altLang="en-US" sz="13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그 외의 </a:t>
              </a:r>
              <a:r>
                <a:rPr lang="ko-KR" altLang="en-US" sz="1300" b="1" dirty="0" err="1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수령장소</a:t>
              </a:r>
              <a:r>
                <a:rPr lang="ko-KR" altLang="en-US" sz="13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 지정은 </a:t>
              </a:r>
              <a:r>
                <a:rPr lang="en-US" altLang="ko-KR" sz="13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"</a:t>
              </a:r>
              <a:r>
                <a:rPr lang="ko-KR" altLang="en-US" sz="1300" b="1" dirty="0" err="1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수령장소</a:t>
              </a:r>
              <a:r>
                <a:rPr lang="ko-KR" altLang="en-US" sz="13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 변경 사유</a:t>
              </a:r>
              <a:r>
                <a:rPr lang="en-US" altLang="ko-KR" sz="13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"</a:t>
              </a:r>
              <a:r>
                <a:rPr lang="ko-KR" altLang="en-US" sz="13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를 필수로 작성</a:t>
              </a:r>
              <a:endParaRPr lang="en-US" altLang="ko-KR" sz="1300" b="1" dirty="0">
                <a:solidFill>
                  <a:schemeClr val="accent1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8. “</a:t>
              </a:r>
              <a:r>
                <a:rPr lang="ko-KR" altLang="en-US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신청하기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” 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버튼 클릭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ko-KR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grpSp>
          <p:nvGrpSpPr>
            <p:cNvPr id="128" name="그룹 127">
              <a:extLst>
                <a:ext uri="{FF2B5EF4-FFF2-40B4-BE49-F238E27FC236}">
                  <a16:creationId xmlns:a16="http://schemas.microsoft.com/office/drawing/2014/main" id="{1DAB8AE0-4EA4-4341-8A5B-6EF61DF49ACB}"/>
                </a:ext>
              </a:extLst>
            </p:cNvPr>
            <p:cNvGrpSpPr/>
            <p:nvPr/>
          </p:nvGrpSpPr>
          <p:grpSpPr>
            <a:xfrm>
              <a:off x="270015" y="306001"/>
              <a:ext cx="882000" cy="180000"/>
              <a:chOff x="468000" y="301238"/>
              <a:chExt cx="882000" cy="180000"/>
            </a:xfrm>
          </p:grpSpPr>
          <p:sp>
            <p:nvSpPr>
              <p:cNvPr id="129" name="직사각형 128">
                <a:extLst>
                  <a:ext uri="{FF2B5EF4-FFF2-40B4-BE49-F238E27FC236}">
                    <a16:creationId xmlns:a16="http://schemas.microsoft.com/office/drawing/2014/main" id="{9C785AC8-073E-4797-9B7B-6D3C4CEB46A4}"/>
                  </a:ext>
                </a:extLst>
              </p:cNvPr>
              <p:cNvSpPr/>
              <p:nvPr/>
            </p:nvSpPr>
            <p:spPr>
              <a:xfrm>
                <a:off x="1116000" y="301238"/>
                <a:ext cx="234000" cy="1800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lvl="0" algn="ctr">
                  <a:defRPr/>
                </a:pPr>
                <a:fld id="{AEAC297E-4BA5-4AEC-B34D-5798F38C743F}" type="slidenum">
                  <a:rPr lang="ko-KR" altLang="en-US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pPr lvl="0" algn="ctr">
                    <a:defRPr/>
                  </a:pPr>
                  <a:t>7</a:t>
                </a:fld>
                <a:endPara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0" name="직사각형 129">
                <a:extLst>
                  <a:ext uri="{FF2B5EF4-FFF2-40B4-BE49-F238E27FC236}">
                    <a16:creationId xmlns:a16="http://schemas.microsoft.com/office/drawing/2014/main" id="{127DCCD0-4D86-4725-8E31-A1A566B4A62E}"/>
                  </a:ext>
                </a:extLst>
              </p:cNvPr>
              <p:cNvSpPr/>
              <p:nvPr/>
            </p:nvSpPr>
            <p:spPr>
              <a:xfrm>
                <a:off x="468000" y="301238"/>
                <a:ext cx="648000" cy="1800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ko-KR" altLang="en-US" sz="800" b="1" dirty="0">
                    <a:solidFill>
                      <a:srgbClr val="0081E4"/>
                    </a:solidFill>
                    <a:latin typeface="+mn-ea"/>
                  </a:rPr>
                  <a:t>시작하기</a:t>
                </a:r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81C37D1C-AC08-4C51-9B4E-C1157DE182FC}"/>
                </a:ext>
              </a:extLst>
            </p:cNvPr>
            <p:cNvGrpSpPr/>
            <p:nvPr/>
          </p:nvGrpSpPr>
          <p:grpSpPr>
            <a:xfrm>
              <a:off x="3260406" y="495456"/>
              <a:ext cx="1728000" cy="468000"/>
              <a:chOff x="3478413" y="1453063"/>
              <a:chExt cx="1728000" cy="468000"/>
            </a:xfrm>
          </p:grpSpPr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1228F9C0-3A8B-4F58-A754-7901C4BF07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8413" y="1911589"/>
                <a:ext cx="1728000" cy="9474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50E12026-ADC6-4AD7-BB80-C5CF9B6251BD}"/>
                  </a:ext>
                </a:extLst>
              </p:cNvPr>
              <p:cNvSpPr/>
              <p:nvPr/>
            </p:nvSpPr>
            <p:spPr>
              <a:xfrm>
                <a:off x="3478413" y="1453063"/>
                <a:ext cx="1728000" cy="4680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신청 정보 입력</a:t>
                </a:r>
              </a:p>
            </p:txBody>
          </p:sp>
        </p:grp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2518" y="1095258"/>
              <a:ext cx="6396399" cy="4090884"/>
            </a:xfrm>
            <a:prstGeom prst="rect">
              <a:avLst/>
            </a:prstGeom>
          </p:spPr>
        </p:pic>
        <p:sp>
          <p:nvSpPr>
            <p:cNvPr id="43" name="직사각형 42"/>
            <p:cNvSpPr/>
            <p:nvPr/>
          </p:nvSpPr>
          <p:spPr>
            <a:xfrm>
              <a:off x="5405134" y="1989281"/>
              <a:ext cx="3873905" cy="270036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3526BCBB-3794-4F4F-BD1D-F1F5DE4CD721}"/>
                </a:ext>
              </a:extLst>
            </p:cNvPr>
            <p:cNvSpPr/>
            <p:nvPr/>
          </p:nvSpPr>
          <p:spPr>
            <a:xfrm>
              <a:off x="5225948" y="1897588"/>
              <a:ext cx="234000" cy="234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latin typeface="+mn-ea"/>
                </a:rPr>
                <a:t>5</a:t>
              </a:r>
              <a:endParaRPr lang="ko-KR" altLang="en-US" sz="1000" b="1" dirty="0">
                <a:latin typeface="+mn-ea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5434332" y="3639105"/>
              <a:ext cx="1545068" cy="967105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3526BCBB-3794-4F4F-BD1D-F1F5DE4CD721}"/>
                </a:ext>
              </a:extLst>
            </p:cNvPr>
            <p:cNvSpPr/>
            <p:nvPr/>
          </p:nvSpPr>
          <p:spPr>
            <a:xfrm>
              <a:off x="5255146" y="3559010"/>
              <a:ext cx="234000" cy="234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latin typeface="+mn-ea"/>
                </a:rPr>
                <a:t>7</a:t>
              </a:r>
              <a:endParaRPr lang="ko-KR" altLang="en-US" sz="1000" b="1" dirty="0">
                <a:latin typeface="+mn-ea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3526BCBB-3794-4F4F-BD1D-F1F5DE4CD721}"/>
                </a:ext>
              </a:extLst>
            </p:cNvPr>
            <p:cNvSpPr/>
            <p:nvPr/>
          </p:nvSpPr>
          <p:spPr>
            <a:xfrm>
              <a:off x="8351397" y="2741566"/>
              <a:ext cx="234000" cy="234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latin typeface="+mn-ea"/>
                </a:rPr>
                <a:t>6</a:t>
              </a:r>
              <a:endParaRPr lang="ko-KR" altLang="en-US" sz="1000" b="1" dirty="0">
                <a:latin typeface="+mn-ea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8536982" y="2910548"/>
              <a:ext cx="742057" cy="208218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8684226" y="4709605"/>
              <a:ext cx="570193" cy="261318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3526BCBB-3794-4F4F-BD1D-F1F5DE4CD721}"/>
                </a:ext>
              </a:extLst>
            </p:cNvPr>
            <p:cNvSpPr/>
            <p:nvPr/>
          </p:nvSpPr>
          <p:spPr>
            <a:xfrm>
              <a:off x="8567226" y="4528741"/>
              <a:ext cx="234000" cy="234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latin typeface="+mn-ea"/>
                </a:rPr>
                <a:t>8</a:t>
              </a:r>
              <a:endParaRPr lang="ko-KR" altLang="en-US" sz="1000" b="1" dirty="0">
                <a:latin typeface="+mn-ea"/>
              </a:endParaRPr>
            </a:p>
          </p:txBody>
        </p:sp>
        <p:pic>
          <p:nvPicPr>
            <p:cNvPr id="58" name="Picture 83" descr="hand_w">
              <a:extLst>
                <a:ext uri="{FF2B5EF4-FFF2-40B4-BE49-F238E27FC236}">
                  <a16:creationId xmlns:a16="http://schemas.microsoft.com/office/drawing/2014/main" id="{1E3059C9-EF6E-45CE-AE57-20E669C2F92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lumMod val="20000"/>
                  <a:lumOff val="80000"/>
                  <a:tint val="45000"/>
                  <a:satMod val="400000"/>
                </a:schemeClr>
              </a:duotone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5042086">
              <a:off x="9036999" y="4888245"/>
              <a:ext cx="341475" cy="232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직사각형 58"/>
            <p:cNvSpPr/>
            <p:nvPr/>
          </p:nvSpPr>
          <p:spPr>
            <a:xfrm flipV="1">
              <a:off x="5665001" y="2315188"/>
              <a:ext cx="192465" cy="113248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5757" y="1502366"/>
              <a:ext cx="640849" cy="112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2404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07E65501-91A7-4F69-B69A-0F993D12337B}"/>
              </a:ext>
            </a:extLst>
          </p:cNvPr>
          <p:cNvSpPr/>
          <p:nvPr/>
        </p:nvSpPr>
        <p:spPr>
          <a:xfrm>
            <a:off x="270015" y="1687062"/>
            <a:ext cx="2520000" cy="494538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발급 신청 정상 완료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3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알림 팝업 확인 </a:t>
            </a:r>
            <a:endParaRPr lang="en-US" altLang="ko-KR" sz="13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3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2. </a:t>
            </a:r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수령지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별 </a:t>
            </a:r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수령일자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3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NH</a:t>
            </a:r>
            <a:r>
              <a:rPr lang="ko-KR" altLang="en-US" sz="1300" b="1" dirty="0" err="1">
                <a:solidFill>
                  <a:schemeClr val="accent1">
                    <a:lumMod val="75000"/>
                  </a:schemeClr>
                </a:solidFill>
                <a:latin typeface="+mn-ea"/>
              </a:rPr>
              <a:t>농협두례문예관</a:t>
            </a:r>
            <a:endParaRPr lang="en-US" altLang="ko-KR" sz="13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3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    : </a:t>
            </a:r>
            <a:r>
              <a:rPr lang="ko-KR" altLang="en-US" sz="13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카드 신청 후</a:t>
            </a:r>
            <a:r>
              <a:rPr lang="en-US" altLang="ko-KR" sz="13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, 1</a:t>
            </a:r>
            <a:r>
              <a:rPr lang="ko-KR" altLang="en-US" sz="13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영업일 이후</a:t>
            </a:r>
            <a:endParaRPr lang="en-US" altLang="ko-KR" sz="13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3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그 외 </a:t>
            </a:r>
            <a:r>
              <a:rPr lang="ko-KR" altLang="en-US" sz="1300" b="1" dirty="0" err="1">
                <a:solidFill>
                  <a:schemeClr val="accent1">
                    <a:lumMod val="75000"/>
                  </a:schemeClr>
                </a:solidFill>
                <a:latin typeface="+mn-ea"/>
              </a:rPr>
              <a:t>수령지</a:t>
            </a:r>
            <a:endParaRPr lang="en-US" altLang="ko-KR" sz="13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3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    : </a:t>
            </a:r>
            <a:r>
              <a:rPr lang="ko-KR" altLang="en-US" sz="13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카드 신청 후</a:t>
            </a:r>
            <a:r>
              <a:rPr lang="en-US" altLang="ko-KR" sz="13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, </a:t>
            </a:r>
            <a:r>
              <a:rPr lang="ko-KR" altLang="en-US" sz="13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차주 수요일</a:t>
            </a:r>
            <a:endParaRPr lang="en-US" altLang="ko-KR" sz="13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3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ko-KR" altLang="en-US" sz="13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270015" y="306001"/>
            <a:ext cx="9398120" cy="5422624"/>
            <a:chOff x="270015" y="306001"/>
            <a:chExt cx="9398120" cy="5422624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464178A3-2A03-446B-BE8F-AE24FAB0C4C2}"/>
                </a:ext>
              </a:extLst>
            </p:cNvPr>
            <p:cNvSpPr/>
            <p:nvPr/>
          </p:nvSpPr>
          <p:spPr>
            <a:xfrm>
              <a:off x="270016" y="1453063"/>
              <a:ext cx="1368000" cy="234000"/>
            </a:xfrm>
            <a:prstGeom prst="rect">
              <a:avLst/>
            </a:prstGeom>
            <a:solidFill>
              <a:srgbClr val="0081E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+mn-ea"/>
                </a:rPr>
                <a:t>S-CARD </a:t>
              </a:r>
              <a:r>
                <a:rPr lang="ko-KR" altLang="en-US" sz="800" b="1" dirty="0">
                  <a:solidFill>
                    <a:schemeClr val="bg1"/>
                  </a:solidFill>
                  <a:latin typeface="+mn-ea"/>
                </a:rPr>
                <a:t>발급 신청하기</a:t>
              </a:r>
            </a:p>
          </p:txBody>
        </p:sp>
        <p:grpSp>
          <p:nvGrpSpPr>
            <p:cNvPr id="128" name="그룹 127">
              <a:extLst>
                <a:ext uri="{FF2B5EF4-FFF2-40B4-BE49-F238E27FC236}">
                  <a16:creationId xmlns:a16="http://schemas.microsoft.com/office/drawing/2014/main" id="{1DAB8AE0-4EA4-4341-8A5B-6EF61DF49ACB}"/>
                </a:ext>
              </a:extLst>
            </p:cNvPr>
            <p:cNvGrpSpPr/>
            <p:nvPr/>
          </p:nvGrpSpPr>
          <p:grpSpPr>
            <a:xfrm>
              <a:off x="270015" y="306001"/>
              <a:ext cx="882000" cy="180000"/>
              <a:chOff x="468000" y="301238"/>
              <a:chExt cx="882000" cy="180000"/>
            </a:xfrm>
          </p:grpSpPr>
          <p:sp>
            <p:nvSpPr>
              <p:cNvPr id="129" name="직사각형 128">
                <a:extLst>
                  <a:ext uri="{FF2B5EF4-FFF2-40B4-BE49-F238E27FC236}">
                    <a16:creationId xmlns:a16="http://schemas.microsoft.com/office/drawing/2014/main" id="{9C785AC8-073E-4797-9B7B-6D3C4CEB46A4}"/>
                  </a:ext>
                </a:extLst>
              </p:cNvPr>
              <p:cNvSpPr/>
              <p:nvPr/>
            </p:nvSpPr>
            <p:spPr>
              <a:xfrm>
                <a:off x="1116000" y="301238"/>
                <a:ext cx="234000" cy="1800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lvl="0" algn="ctr">
                  <a:defRPr/>
                </a:pPr>
                <a:fld id="{AEAC297E-4BA5-4AEC-B34D-5798F38C743F}" type="slidenum">
                  <a:rPr lang="ko-KR" altLang="en-US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pPr lvl="0" algn="ctr">
                    <a:defRPr/>
                  </a:pPr>
                  <a:t>8</a:t>
                </a:fld>
                <a:endPara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0" name="직사각형 129">
                <a:extLst>
                  <a:ext uri="{FF2B5EF4-FFF2-40B4-BE49-F238E27FC236}">
                    <a16:creationId xmlns:a16="http://schemas.microsoft.com/office/drawing/2014/main" id="{127DCCD0-4D86-4725-8E31-A1A566B4A62E}"/>
                  </a:ext>
                </a:extLst>
              </p:cNvPr>
              <p:cNvSpPr/>
              <p:nvPr/>
            </p:nvSpPr>
            <p:spPr>
              <a:xfrm>
                <a:off x="468000" y="301238"/>
                <a:ext cx="648000" cy="1800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ko-KR" altLang="en-US" sz="800" b="1" dirty="0">
                    <a:solidFill>
                      <a:srgbClr val="0081E4"/>
                    </a:solidFill>
                    <a:latin typeface="+mn-ea"/>
                  </a:rPr>
                  <a:t>시작하기</a:t>
                </a: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81C37D1C-AC08-4C51-9B4E-C1157DE182FC}"/>
                </a:ext>
              </a:extLst>
            </p:cNvPr>
            <p:cNvGrpSpPr/>
            <p:nvPr/>
          </p:nvGrpSpPr>
          <p:grpSpPr>
            <a:xfrm>
              <a:off x="3260406" y="495456"/>
              <a:ext cx="1728000" cy="468000"/>
              <a:chOff x="3478413" y="1453063"/>
              <a:chExt cx="1728000" cy="468000"/>
            </a:xfrm>
          </p:grpSpPr>
          <p:cxnSp>
            <p:nvCxnSpPr>
              <p:cNvPr id="12" name="직선 연결선 11">
                <a:extLst>
                  <a:ext uri="{FF2B5EF4-FFF2-40B4-BE49-F238E27FC236}">
                    <a16:creationId xmlns:a16="http://schemas.microsoft.com/office/drawing/2014/main" id="{1228F9C0-3A8B-4F58-A754-7901C4BF07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8413" y="1911589"/>
                <a:ext cx="1728000" cy="9474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50E12026-ADC6-4AD7-BB80-C5CF9B6251BD}"/>
                  </a:ext>
                </a:extLst>
              </p:cNvPr>
              <p:cNvSpPr/>
              <p:nvPr/>
            </p:nvSpPr>
            <p:spPr>
              <a:xfrm>
                <a:off x="3478413" y="1453063"/>
                <a:ext cx="1728000" cy="4680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신청 완료</a:t>
                </a:r>
              </a:p>
            </p:txBody>
          </p:sp>
        </p:grp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0406" y="1081158"/>
              <a:ext cx="6407729" cy="4647467"/>
            </a:xfrm>
            <a:prstGeom prst="rect">
              <a:avLst/>
            </a:prstGeom>
          </p:spPr>
        </p:pic>
        <p:sp>
          <p:nvSpPr>
            <p:cNvPr id="14" name="직사각형 13"/>
            <p:cNvSpPr/>
            <p:nvPr/>
          </p:nvSpPr>
          <p:spPr>
            <a:xfrm flipV="1">
              <a:off x="5672490" y="2868379"/>
              <a:ext cx="192465" cy="113248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7869" y="1472086"/>
              <a:ext cx="640849" cy="112036"/>
            </a:xfrm>
            <a:prstGeom prst="rect">
              <a:avLst/>
            </a:prstGeom>
          </p:spPr>
        </p:pic>
      </p:grp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23B2A43-3FC1-4479-8DBA-88ADAF9E92BC}"/>
              </a:ext>
            </a:extLst>
          </p:cNvPr>
          <p:cNvSpPr/>
          <p:nvPr/>
        </p:nvSpPr>
        <p:spPr>
          <a:xfrm>
            <a:off x="198590" y="4505388"/>
            <a:ext cx="2699186" cy="6933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altLang="ko-K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※ </a:t>
            </a:r>
            <a:r>
              <a:rPr lang="ko-KR" alt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예상 </a:t>
            </a:r>
            <a:r>
              <a:rPr lang="ko-KR" altLang="en-US" sz="1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수령일자는</a:t>
            </a:r>
            <a:r>
              <a:rPr lang="ko-KR" alt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1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알림팝업</a:t>
            </a:r>
            <a:r>
              <a:rPr lang="ko-KR" alt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및 신청 상세 화면에 고지</a:t>
            </a:r>
          </a:p>
        </p:txBody>
      </p:sp>
    </p:spTree>
    <p:extLst>
      <p:ext uri="{BB962C8B-B14F-4D97-AF65-F5344CB8AC3E}">
        <p14:creationId xmlns:p14="http://schemas.microsoft.com/office/powerpoint/2010/main" val="402669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269EABA6-7003-4E50-9C50-4E369E8F5BFC}"/>
              </a:ext>
            </a:extLst>
          </p:cNvPr>
          <p:cNvSpPr/>
          <p:nvPr/>
        </p:nvSpPr>
        <p:spPr>
          <a:xfrm>
            <a:off x="0" y="2709000"/>
            <a:ext cx="9904413" cy="1440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수정하기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064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chemeClr val="tx1">
              <a:lumMod val="75000"/>
              <a:lumOff val="2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9874</TotalTime>
  <Words>442</Words>
  <Application>Microsoft Office PowerPoint</Application>
  <PresentationFormat>사용자 지정</PresentationFormat>
  <Paragraphs>125</Paragraphs>
  <Slides>14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맑은 고딕</vt:lpstr>
      <vt:lpstr>Arial</vt:lpstr>
      <vt:lpstr>Calibri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UBIVELOX</dc:creator>
  <cp:lastModifiedBy>User</cp:lastModifiedBy>
  <cp:revision>997</cp:revision>
  <cp:lastPrinted>2019-10-08T08:45:11Z</cp:lastPrinted>
  <dcterms:created xsi:type="dcterms:W3CDTF">2018-05-02T06:52:17Z</dcterms:created>
  <dcterms:modified xsi:type="dcterms:W3CDTF">2024-03-27T08:52:55Z</dcterms:modified>
</cp:coreProperties>
</file>